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11.xml" ContentType="application/vnd.openxmlformats-officedocument.presentationml.notesSlide+xml"/>
  <Override PartName="/ppt/diagrams/data4.xml" ContentType="application/vnd.openxmlformats-officedocument.drawingml.diagramData+xml"/>
  <Default Extension="gif" ContentType="image/gif"/>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72" r:id="rId4"/>
    <p:sldId id="259" r:id="rId5"/>
    <p:sldId id="260" r:id="rId6"/>
    <p:sldId id="261" r:id="rId7"/>
    <p:sldId id="262" r:id="rId8"/>
    <p:sldId id="263" r:id="rId9"/>
    <p:sldId id="264" r:id="rId10"/>
    <p:sldId id="265" r:id="rId11"/>
    <p:sldId id="270" r:id="rId12"/>
    <p:sldId id="271"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528" autoAdjust="0"/>
  </p:normalViewPr>
  <p:slideViewPr>
    <p:cSldViewPr>
      <p:cViewPr>
        <p:scale>
          <a:sx n="88" d="100"/>
          <a:sy n="88" d="100"/>
        </p:scale>
        <p:origin x="-1464" y="-78"/>
      </p:cViewPr>
      <p:guideLst>
        <p:guide orient="horz" pos="2160"/>
        <p:guide pos="2880"/>
      </p:guideLst>
    </p:cSldViewPr>
  </p:slideViewPr>
  <p:outlineViewPr>
    <p:cViewPr>
      <p:scale>
        <a:sx n="33" d="100"/>
        <a:sy n="33" d="100"/>
      </p:scale>
      <p:origin x="0" y="69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gif"/></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CD661-CEEA-4687-B220-1686F46BD51C}"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US"/>
        </a:p>
      </dgm:t>
    </dgm:pt>
    <dgm:pt modelId="{6ED129CA-78BA-48F3-B371-07945BD3E492}">
      <dgm:prSet phldrT="[Text]"/>
      <dgm:spPr/>
      <dgm:t>
        <a:bodyPr/>
        <a:lstStyle/>
        <a:p>
          <a:r>
            <a:rPr lang="en-US" dirty="0" smtClean="0"/>
            <a:t>Leadership</a:t>
          </a:r>
          <a:endParaRPr lang="en-US" dirty="0"/>
        </a:p>
      </dgm:t>
    </dgm:pt>
    <dgm:pt modelId="{323DBBCF-F6D8-4A4F-A85F-19AD8E57D055}" type="parTrans" cxnId="{15B6DB1E-C0F9-4ABC-AF1B-E2675B55EB97}">
      <dgm:prSet/>
      <dgm:spPr/>
      <dgm:t>
        <a:bodyPr/>
        <a:lstStyle/>
        <a:p>
          <a:endParaRPr lang="en-US"/>
        </a:p>
      </dgm:t>
    </dgm:pt>
    <dgm:pt modelId="{420631FD-4F70-477C-8597-D415A9A6098D}" type="sibTrans" cxnId="{15B6DB1E-C0F9-4ABC-AF1B-E2675B55EB97}">
      <dgm:prSet/>
      <dgm:spPr/>
      <dgm:t>
        <a:bodyPr/>
        <a:lstStyle/>
        <a:p>
          <a:endParaRPr lang="en-US"/>
        </a:p>
      </dgm:t>
    </dgm:pt>
    <dgm:pt modelId="{96B5E881-1E51-4ECF-9832-5C9F5012BC5F}">
      <dgm:prSet phldrT="[Text]"/>
      <dgm:spPr/>
      <dgm:t>
        <a:bodyPr/>
        <a:lstStyle/>
        <a:p>
          <a:r>
            <a:rPr lang="en-US" dirty="0" smtClean="0"/>
            <a:t>Vision</a:t>
          </a:r>
          <a:endParaRPr lang="en-US" dirty="0"/>
        </a:p>
      </dgm:t>
    </dgm:pt>
    <dgm:pt modelId="{A8A63302-1028-47DC-BCDF-C8D8FD885402}" type="parTrans" cxnId="{B9C06582-D3CB-4C5F-AAED-E1316E1A8ABA}">
      <dgm:prSet/>
      <dgm:spPr/>
      <dgm:t>
        <a:bodyPr/>
        <a:lstStyle/>
        <a:p>
          <a:endParaRPr lang="en-US"/>
        </a:p>
      </dgm:t>
    </dgm:pt>
    <dgm:pt modelId="{211CF61F-FD75-4D62-93F7-79881923E943}" type="sibTrans" cxnId="{B9C06582-D3CB-4C5F-AAED-E1316E1A8ABA}">
      <dgm:prSet/>
      <dgm:spPr/>
      <dgm:t>
        <a:bodyPr/>
        <a:lstStyle/>
        <a:p>
          <a:endParaRPr lang="en-US"/>
        </a:p>
      </dgm:t>
    </dgm:pt>
    <dgm:pt modelId="{3F1E49F8-AA86-4007-B6D0-63B5A95989C6}">
      <dgm:prSet phldrT="[Text]"/>
      <dgm:spPr/>
      <dgm:t>
        <a:bodyPr/>
        <a:lstStyle/>
        <a:p>
          <a:r>
            <a:rPr lang="en-US" dirty="0" smtClean="0"/>
            <a:t>Values</a:t>
          </a:r>
          <a:endParaRPr lang="en-US" dirty="0"/>
        </a:p>
      </dgm:t>
    </dgm:pt>
    <dgm:pt modelId="{2151747E-E958-4568-B747-90C2E9C4A788}" type="parTrans" cxnId="{4953437F-D264-4216-A158-4A5BF35AD647}">
      <dgm:prSet/>
      <dgm:spPr/>
      <dgm:t>
        <a:bodyPr/>
        <a:lstStyle/>
        <a:p>
          <a:endParaRPr lang="en-US"/>
        </a:p>
      </dgm:t>
    </dgm:pt>
    <dgm:pt modelId="{776900B7-1673-4307-B4CF-D16C02E1C169}" type="sibTrans" cxnId="{4953437F-D264-4216-A158-4A5BF35AD647}">
      <dgm:prSet/>
      <dgm:spPr/>
      <dgm:t>
        <a:bodyPr/>
        <a:lstStyle/>
        <a:p>
          <a:endParaRPr lang="en-US"/>
        </a:p>
      </dgm:t>
    </dgm:pt>
    <dgm:pt modelId="{7FB08E33-66CA-4421-8FAA-6039B0CE5AE4}">
      <dgm:prSet phldrT="[Text]"/>
      <dgm:spPr/>
      <dgm:t>
        <a:bodyPr/>
        <a:lstStyle/>
        <a:p>
          <a:r>
            <a:rPr lang="en-US" dirty="0" smtClean="0"/>
            <a:t>Learning Teams</a:t>
          </a:r>
          <a:endParaRPr lang="en-US" dirty="0"/>
        </a:p>
      </dgm:t>
    </dgm:pt>
    <dgm:pt modelId="{1B5D4B49-C257-41AD-88FF-1AC0E65C711F}" type="parTrans" cxnId="{961EA319-A96E-431E-A408-BD9E673E9041}">
      <dgm:prSet/>
      <dgm:spPr/>
      <dgm:t>
        <a:bodyPr/>
        <a:lstStyle/>
        <a:p>
          <a:endParaRPr lang="en-US"/>
        </a:p>
      </dgm:t>
    </dgm:pt>
    <dgm:pt modelId="{44E310E5-FA8B-4121-BC81-3BA3723F7E47}" type="sibTrans" cxnId="{961EA319-A96E-431E-A408-BD9E673E9041}">
      <dgm:prSet/>
      <dgm:spPr/>
      <dgm:t>
        <a:bodyPr/>
        <a:lstStyle/>
        <a:p>
          <a:endParaRPr lang="en-US"/>
        </a:p>
      </dgm:t>
    </dgm:pt>
    <dgm:pt modelId="{803E0D58-538B-447F-8468-475C96643102}" type="pres">
      <dgm:prSet presAssocID="{617CD661-CEEA-4687-B220-1686F46BD51C}" presName="Name0" presStyleCnt="0">
        <dgm:presLayoutVars>
          <dgm:chMax val="4"/>
          <dgm:resizeHandles val="exact"/>
        </dgm:presLayoutVars>
      </dgm:prSet>
      <dgm:spPr/>
      <dgm:t>
        <a:bodyPr/>
        <a:lstStyle/>
        <a:p>
          <a:endParaRPr lang="en-US"/>
        </a:p>
      </dgm:t>
    </dgm:pt>
    <dgm:pt modelId="{E5C7B698-2306-460C-8724-C943DA845693}" type="pres">
      <dgm:prSet presAssocID="{617CD661-CEEA-4687-B220-1686F46BD51C}" presName="ellipse" presStyleLbl="trBgShp" presStyleIdx="0" presStyleCnt="1"/>
      <dgm:spPr/>
    </dgm:pt>
    <dgm:pt modelId="{03AA3898-3341-4568-BABF-7439A540E42A}" type="pres">
      <dgm:prSet presAssocID="{617CD661-CEEA-4687-B220-1686F46BD51C}" presName="arrow1" presStyleLbl="fgShp" presStyleIdx="0" presStyleCnt="1"/>
      <dgm:spPr/>
    </dgm:pt>
    <dgm:pt modelId="{78B4620E-A0FA-41A8-8412-9E942C8A6255}" type="pres">
      <dgm:prSet presAssocID="{617CD661-CEEA-4687-B220-1686F46BD51C}" presName="rectangle" presStyleLbl="revTx" presStyleIdx="0" presStyleCnt="1" custScaleY="122385">
        <dgm:presLayoutVars>
          <dgm:bulletEnabled val="1"/>
        </dgm:presLayoutVars>
      </dgm:prSet>
      <dgm:spPr/>
      <dgm:t>
        <a:bodyPr/>
        <a:lstStyle/>
        <a:p>
          <a:endParaRPr lang="en-US"/>
        </a:p>
      </dgm:t>
    </dgm:pt>
    <dgm:pt modelId="{EBAB2DD7-2EB4-4242-A7AA-4B98AE51AF8D}" type="pres">
      <dgm:prSet presAssocID="{96B5E881-1E51-4ECF-9832-5C9F5012BC5F}" presName="item1" presStyleLbl="node1" presStyleIdx="0" presStyleCnt="3">
        <dgm:presLayoutVars>
          <dgm:bulletEnabled val="1"/>
        </dgm:presLayoutVars>
      </dgm:prSet>
      <dgm:spPr/>
      <dgm:t>
        <a:bodyPr/>
        <a:lstStyle/>
        <a:p>
          <a:endParaRPr lang="en-US"/>
        </a:p>
      </dgm:t>
    </dgm:pt>
    <dgm:pt modelId="{4A0A1CB5-90C8-446C-916C-4819489BC819}" type="pres">
      <dgm:prSet presAssocID="{3F1E49F8-AA86-4007-B6D0-63B5A95989C6}" presName="item2" presStyleLbl="node1" presStyleIdx="1" presStyleCnt="3">
        <dgm:presLayoutVars>
          <dgm:bulletEnabled val="1"/>
        </dgm:presLayoutVars>
      </dgm:prSet>
      <dgm:spPr/>
      <dgm:t>
        <a:bodyPr/>
        <a:lstStyle/>
        <a:p>
          <a:endParaRPr lang="en-US"/>
        </a:p>
      </dgm:t>
    </dgm:pt>
    <dgm:pt modelId="{E062F412-8FC7-4D0E-9A9D-7398AF302455}" type="pres">
      <dgm:prSet presAssocID="{7FB08E33-66CA-4421-8FAA-6039B0CE5AE4}" presName="item3" presStyleLbl="node1" presStyleIdx="2" presStyleCnt="3" custLinFactNeighborX="-2559" custLinFactNeighborY="-1586">
        <dgm:presLayoutVars>
          <dgm:bulletEnabled val="1"/>
        </dgm:presLayoutVars>
      </dgm:prSet>
      <dgm:spPr/>
      <dgm:t>
        <a:bodyPr/>
        <a:lstStyle/>
        <a:p>
          <a:endParaRPr lang="en-US"/>
        </a:p>
      </dgm:t>
    </dgm:pt>
    <dgm:pt modelId="{D5BEE6CA-B410-4D7B-97F1-033285FBFB04}" type="pres">
      <dgm:prSet presAssocID="{617CD661-CEEA-4687-B220-1686F46BD51C}" presName="funnel" presStyleLbl="trAlignAcc1" presStyleIdx="0" presStyleCnt="1" custScaleX="113822" custScaleY="138011" custLinFactNeighborX="0" custLinFactNeighborY="-8284"/>
      <dgm:spPr/>
    </dgm:pt>
  </dgm:ptLst>
  <dgm:cxnLst>
    <dgm:cxn modelId="{BC43FFB4-CD28-4214-9EF3-37CBEB2C4ECD}" type="presOf" srcId="{96B5E881-1E51-4ECF-9832-5C9F5012BC5F}" destId="{4A0A1CB5-90C8-446C-916C-4819489BC819}" srcOrd="0" destOrd="0" presId="urn:microsoft.com/office/officeart/2005/8/layout/funnel1"/>
    <dgm:cxn modelId="{256E996A-1EC2-47F9-AFA3-DC5101D61E59}" type="presOf" srcId="{3F1E49F8-AA86-4007-B6D0-63B5A95989C6}" destId="{EBAB2DD7-2EB4-4242-A7AA-4B98AE51AF8D}" srcOrd="0" destOrd="0" presId="urn:microsoft.com/office/officeart/2005/8/layout/funnel1"/>
    <dgm:cxn modelId="{B9C06582-D3CB-4C5F-AAED-E1316E1A8ABA}" srcId="{617CD661-CEEA-4687-B220-1686F46BD51C}" destId="{96B5E881-1E51-4ECF-9832-5C9F5012BC5F}" srcOrd="1" destOrd="0" parTransId="{A8A63302-1028-47DC-BCDF-C8D8FD885402}" sibTransId="{211CF61F-FD75-4D62-93F7-79881923E943}"/>
    <dgm:cxn modelId="{961EA319-A96E-431E-A408-BD9E673E9041}" srcId="{617CD661-CEEA-4687-B220-1686F46BD51C}" destId="{7FB08E33-66CA-4421-8FAA-6039B0CE5AE4}" srcOrd="3" destOrd="0" parTransId="{1B5D4B49-C257-41AD-88FF-1AC0E65C711F}" sibTransId="{44E310E5-FA8B-4121-BC81-3BA3723F7E47}"/>
    <dgm:cxn modelId="{4953437F-D264-4216-A158-4A5BF35AD647}" srcId="{617CD661-CEEA-4687-B220-1686F46BD51C}" destId="{3F1E49F8-AA86-4007-B6D0-63B5A95989C6}" srcOrd="2" destOrd="0" parTransId="{2151747E-E958-4568-B747-90C2E9C4A788}" sibTransId="{776900B7-1673-4307-B4CF-D16C02E1C169}"/>
    <dgm:cxn modelId="{05E1D6DD-4663-4882-A313-0FAD8E8B24F5}" type="presOf" srcId="{6ED129CA-78BA-48F3-B371-07945BD3E492}" destId="{E062F412-8FC7-4D0E-9A9D-7398AF302455}" srcOrd="0" destOrd="0" presId="urn:microsoft.com/office/officeart/2005/8/layout/funnel1"/>
    <dgm:cxn modelId="{18ABC471-93CA-49C0-98F4-254D4EA91B48}" type="presOf" srcId="{7FB08E33-66CA-4421-8FAA-6039B0CE5AE4}" destId="{78B4620E-A0FA-41A8-8412-9E942C8A6255}" srcOrd="0" destOrd="0" presId="urn:microsoft.com/office/officeart/2005/8/layout/funnel1"/>
    <dgm:cxn modelId="{5CF07F49-8AD2-4AAB-B516-5AF19B73C77B}" type="presOf" srcId="{617CD661-CEEA-4687-B220-1686F46BD51C}" destId="{803E0D58-538B-447F-8468-475C96643102}" srcOrd="0" destOrd="0" presId="urn:microsoft.com/office/officeart/2005/8/layout/funnel1"/>
    <dgm:cxn modelId="{15B6DB1E-C0F9-4ABC-AF1B-E2675B55EB97}" srcId="{617CD661-CEEA-4687-B220-1686F46BD51C}" destId="{6ED129CA-78BA-48F3-B371-07945BD3E492}" srcOrd="0" destOrd="0" parTransId="{323DBBCF-F6D8-4A4F-A85F-19AD8E57D055}" sibTransId="{420631FD-4F70-477C-8597-D415A9A6098D}"/>
    <dgm:cxn modelId="{99FC144F-AE95-43D9-9EA2-449BCBF14730}" type="presParOf" srcId="{803E0D58-538B-447F-8468-475C96643102}" destId="{E5C7B698-2306-460C-8724-C943DA845693}" srcOrd="0" destOrd="0" presId="urn:microsoft.com/office/officeart/2005/8/layout/funnel1"/>
    <dgm:cxn modelId="{E88719D2-D55A-4C17-94AB-3F68295310E4}" type="presParOf" srcId="{803E0D58-538B-447F-8468-475C96643102}" destId="{03AA3898-3341-4568-BABF-7439A540E42A}" srcOrd="1" destOrd="0" presId="urn:microsoft.com/office/officeart/2005/8/layout/funnel1"/>
    <dgm:cxn modelId="{D7E3E416-782E-4D77-A120-645991C25124}" type="presParOf" srcId="{803E0D58-538B-447F-8468-475C96643102}" destId="{78B4620E-A0FA-41A8-8412-9E942C8A6255}" srcOrd="2" destOrd="0" presId="urn:microsoft.com/office/officeart/2005/8/layout/funnel1"/>
    <dgm:cxn modelId="{A5740322-92E2-4C55-86F7-EB193773C75C}" type="presParOf" srcId="{803E0D58-538B-447F-8468-475C96643102}" destId="{EBAB2DD7-2EB4-4242-A7AA-4B98AE51AF8D}" srcOrd="3" destOrd="0" presId="urn:microsoft.com/office/officeart/2005/8/layout/funnel1"/>
    <dgm:cxn modelId="{BD2008CE-4030-4996-BD69-0698E3DEB3FF}" type="presParOf" srcId="{803E0D58-538B-447F-8468-475C96643102}" destId="{4A0A1CB5-90C8-446C-916C-4819489BC819}" srcOrd="4" destOrd="0" presId="urn:microsoft.com/office/officeart/2005/8/layout/funnel1"/>
    <dgm:cxn modelId="{644281B1-7106-43F9-97F1-6ACE68CCC9EF}" type="presParOf" srcId="{803E0D58-538B-447F-8468-475C96643102}" destId="{E062F412-8FC7-4D0E-9A9D-7398AF302455}" srcOrd="5" destOrd="0" presId="urn:microsoft.com/office/officeart/2005/8/layout/funnel1"/>
    <dgm:cxn modelId="{0591E917-482A-48E1-8E19-1433C739E160}" type="presParOf" srcId="{803E0D58-538B-447F-8468-475C96643102}" destId="{D5BEE6CA-B410-4D7B-97F1-033285FBFB04}"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D3977-0F89-459B-B523-8BE5CC3E2645}" type="doc">
      <dgm:prSet loTypeId="urn:microsoft.com/office/officeart/2005/8/layout/hList7#1" loCatId="list" qsTypeId="urn:microsoft.com/office/officeart/2005/8/quickstyle/simple1" qsCatId="simple" csTypeId="urn:microsoft.com/office/officeart/2005/8/colors/accent1_2" csCatId="accent1" phldr="1"/>
      <dgm:spPr/>
    </dgm:pt>
    <dgm:pt modelId="{65E11D38-C272-4230-80BF-CE23D09EDE50}">
      <dgm:prSet phldrT="[Text]"/>
      <dgm:spPr/>
      <dgm:t>
        <a:bodyPr/>
        <a:lstStyle/>
        <a:p>
          <a:r>
            <a:rPr lang="en-US" dirty="0" smtClean="0"/>
            <a:t>Faculty</a:t>
          </a:r>
          <a:endParaRPr lang="en-US" dirty="0"/>
        </a:p>
      </dgm:t>
    </dgm:pt>
    <dgm:pt modelId="{AD01BED9-2D6D-4519-BAD5-2DD426BA9C87}" type="parTrans" cxnId="{C574A14E-8FD0-442A-B292-3126E40ECC0F}">
      <dgm:prSet/>
      <dgm:spPr/>
      <dgm:t>
        <a:bodyPr/>
        <a:lstStyle/>
        <a:p>
          <a:endParaRPr lang="en-US"/>
        </a:p>
      </dgm:t>
    </dgm:pt>
    <dgm:pt modelId="{90FA7FE9-5D12-4C8C-B107-FD2281BBBE9A}" type="sibTrans" cxnId="{C574A14E-8FD0-442A-B292-3126E40ECC0F}">
      <dgm:prSet/>
      <dgm:spPr/>
      <dgm:t>
        <a:bodyPr/>
        <a:lstStyle/>
        <a:p>
          <a:endParaRPr lang="en-US"/>
        </a:p>
      </dgm:t>
    </dgm:pt>
    <dgm:pt modelId="{9C4881E9-4F2E-4F9E-BF64-4B54BB574649}">
      <dgm:prSet phldrT="[Text]"/>
      <dgm:spPr/>
      <dgm:t>
        <a:bodyPr/>
        <a:lstStyle/>
        <a:p>
          <a:r>
            <a:rPr lang="en-US" dirty="0" smtClean="0"/>
            <a:t>Advisor</a:t>
          </a:r>
          <a:endParaRPr lang="en-US" dirty="0"/>
        </a:p>
      </dgm:t>
    </dgm:pt>
    <dgm:pt modelId="{1A129778-FF3B-4BF8-8149-92535829140F}" type="parTrans" cxnId="{408B0DFF-7680-4787-895D-0A1BAC39EF78}">
      <dgm:prSet/>
      <dgm:spPr/>
      <dgm:t>
        <a:bodyPr/>
        <a:lstStyle/>
        <a:p>
          <a:endParaRPr lang="en-US"/>
        </a:p>
      </dgm:t>
    </dgm:pt>
    <dgm:pt modelId="{94D58433-F87A-4F4B-8880-90E482CE0FB7}" type="sibTrans" cxnId="{408B0DFF-7680-4787-895D-0A1BAC39EF78}">
      <dgm:prSet/>
      <dgm:spPr/>
      <dgm:t>
        <a:bodyPr/>
        <a:lstStyle/>
        <a:p>
          <a:endParaRPr lang="en-US"/>
        </a:p>
      </dgm:t>
    </dgm:pt>
    <dgm:pt modelId="{F2FB3137-3B38-4375-B7D8-7542D92BB700}">
      <dgm:prSet phldrT="[Text]"/>
      <dgm:spPr/>
      <dgm:t>
        <a:bodyPr/>
        <a:lstStyle/>
        <a:p>
          <a:r>
            <a:rPr lang="en-US" dirty="0" smtClean="0"/>
            <a:t>Student</a:t>
          </a:r>
          <a:endParaRPr lang="en-US" dirty="0"/>
        </a:p>
      </dgm:t>
    </dgm:pt>
    <dgm:pt modelId="{A6A4F398-02D4-4095-8302-18BB425EC2D5}" type="parTrans" cxnId="{B596005C-44AE-4E0A-905D-52B4A8FD08FA}">
      <dgm:prSet/>
      <dgm:spPr/>
      <dgm:t>
        <a:bodyPr/>
        <a:lstStyle/>
        <a:p>
          <a:endParaRPr lang="en-US"/>
        </a:p>
      </dgm:t>
    </dgm:pt>
    <dgm:pt modelId="{6DA5F36C-73F3-49F7-8B88-5E8DC63837C6}" type="sibTrans" cxnId="{B596005C-44AE-4E0A-905D-52B4A8FD08FA}">
      <dgm:prSet/>
      <dgm:spPr/>
      <dgm:t>
        <a:bodyPr/>
        <a:lstStyle/>
        <a:p>
          <a:endParaRPr lang="en-US"/>
        </a:p>
      </dgm:t>
    </dgm:pt>
    <dgm:pt modelId="{B0AA62A1-A731-405C-9338-77D80282EC0F}" type="pres">
      <dgm:prSet presAssocID="{ECCD3977-0F89-459B-B523-8BE5CC3E2645}" presName="Name0" presStyleCnt="0">
        <dgm:presLayoutVars>
          <dgm:dir/>
          <dgm:resizeHandles val="exact"/>
        </dgm:presLayoutVars>
      </dgm:prSet>
      <dgm:spPr/>
    </dgm:pt>
    <dgm:pt modelId="{1400E9DB-E0E9-41A7-A289-CF1F29E7DB16}" type="pres">
      <dgm:prSet presAssocID="{ECCD3977-0F89-459B-B523-8BE5CC3E2645}" presName="fgShape" presStyleLbl="fgShp" presStyleIdx="0" presStyleCnt="1"/>
      <dgm:spPr/>
    </dgm:pt>
    <dgm:pt modelId="{8E89128B-3004-4464-9FD6-091E2784C646}" type="pres">
      <dgm:prSet presAssocID="{ECCD3977-0F89-459B-B523-8BE5CC3E2645}" presName="linComp" presStyleCnt="0"/>
      <dgm:spPr/>
    </dgm:pt>
    <dgm:pt modelId="{DB519153-DC9D-4BC0-9FE1-CF434A53E353}" type="pres">
      <dgm:prSet presAssocID="{65E11D38-C272-4230-80BF-CE23D09EDE50}" presName="compNode" presStyleCnt="0"/>
      <dgm:spPr/>
    </dgm:pt>
    <dgm:pt modelId="{827E2402-7B7F-4867-ABEB-8487A1F85D0C}" type="pres">
      <dgm:prSet presAssocID="{65E11D38-C272-4230-80BF-CE23D09EDE50}" presName="bkgdShape" presStyleLbl="node1" presStyleIdx="0" presStyleCnt="3"/>
      <dgm:spPr/>
      <dgm:t>
        <a:bodyPr/>
        <a:lstStyle/>
        <a:p>
          <a:endParaRPr lang="en-US"/>
        </a:p>
      </dgm:t>
    </dgm:pt>
    <dgm:pt modelId="{4CAB3E8C-102C-4F7D-BE74-ECC188C36062}" type="pres">
      <dgm:prSet presAssocID="{65E11D38-C272-4230-80BF-CE23D09EDE50}" presName="nodeTx" presStyleLbl="node1" presStyleIdx="0" presStyleCnt="3">
        <dgm:presLayoutVars>
          <dgm:bulletEnabled val="1"/>
        </dgm:presLayoutVars>
      </dgm:prSet>
      <dgm:spPr/>
      <dgm:t>
        <a:bodyPr/>
        <a:lstStyle/>
        <a:p>
          <a:endParaRPr lang="en-US"/>
        </a:p>
      </dgm:t>
    </dgm:pt>
    <dgm:pt modelId="{8AD3480B-6D34-4C75-BA6C-9AA6F16F072F}" type="pres">
      <dgm:prSet presAssocID="{65E11D38-C272-4230-80BF-CE23D09EDE50}" presName="invisiNode" presStyleLbl="node1" presStyleIdx="0" presStyleCnt="3"/>
      <dgm:spPr/>
    </dgm:pt>
    <dgm:pt modelId="{C7F3EAE5-913C-42EC-BEA5-EB1A54EFA042}" type="pres">
      <dgm:prSet presAssocID="{65E11D38-C272-4230-80BF-CE23D09EDE50}" presName="imagNode" presStyleLbl="fgImgPlace1" presStyleIdx="0" presStyleCnt="3" custLinFactNeighborX="254" custLinFactNeighborY="277"/>
      <dgm:spPr>
        <a:blipFill rotWithShape="1">
          <a:blip xmlns:r="http://schemas.openxmlformats.org/officeDocument/2006/relationships" r:embed="rId1"/>
          <a:stretch>
            <a:fillRect/>
          </a:stretch>
        </a:blipFill>
      </dgm:spPr>
      <dgm:t>
        <a:bodyPr/>
        <a:lstStyle/>
        <a:p>
          <a:endParaRPr lang="en-US"/>
        </a:p>
      </dgm:t>
    </dgm:pt>
    <dgm:pt modelId="{73CE6661-4E48-490F-BC15-06484508E725}" type="pres">
      <dgm:prSet presAssocID="{90FA7FE9-5D12-4C8C-B107-FD2281BBBE9A}" presName="sibTrans" presStyleLbl="sibTrans2D1" presStyleIdx="0" presStyleCnt="0"/>
      <dgm:spPr/>
      <dgm:t>
        <a:bodyPr/>
        <a:lstStyle/>
        <a:p>
          <a:endParaRPr lang="en-US"/>
        </a:p>
      </dgm:t>
    </dgm:pt>
    <dgm:pt modelId="{D21A067B-28A2-4424-B8B9-382B4F753BE5}" type="pres">
      <dgm:prSet presAssocID="{9C4881E9-4F2E-4F9E-BF64-4B54BB574649}" presName="compNode" presStyleCnt="0"/>
      <dgm:spPr/>
    </dgm:pt>
    <dgm:pt modelId="{7B89C5F1-7891-4E04-8E57-45E0E74DB1C2}" type="pres">
      <dgm:prSet presAssocID="{9C4881E9-4F2E-4F9E-BF64-4B54BB574649}" presName="bkgdShape" presStyleLbl="node1" presStyleIdx="1" presStyleCnt="3"/>
      <dgm:spPr/>
      <dgm:t>
        <a:bodyPr/>
        <a:lstStyle/>
        <a:p>
          <a:endParaRPr lang="en-US"/>
        </a:p>
      </dgm:t>
    </dgm:pt>
    <dgm:pt modelId="{C7C0344C-C2C9-4FFB-A5C0-3A294281557E}" type="pres">
      <dgm:prSet presAssocID="{9C4881E9-4F2E-4F9E-BF64-4B54BB574649}" presName="nodeTx" presStyleLbl="node1" presStyleIdx="1" presStyleCnt="3">
        <dgm:presLayoutVars>
          <dgm:bulletEnabled val="1"/>
        </dgm:presLayoutVars>
      </dgm:prSet>
      <dgm:spPr/>
      <dgm:t>
        <a:bodyPr/>
        <a:lstStyle/>
        <a:p>
          <a:endParaRPr lang="en-US"/>
        </a:p>
      </dgm:t>
    </dgm:pt>
    <dgm:pt modelId="{2D11C395-0B1D-42A7-8AE3-3F980EC0FD2D}" type="pres">
      <dgm:prSet presAssocID="{9C4881E9-4F2E-4F9E-BF64-4B54BB574649}" presName="invisiNode" presStyleLbl="node1" presStyleIdx="1" presStyleCnt="3"/>
      <dgm:spPr/>
    </dgm:pt>
    <dgm:pt modelId="{BC1C3959-EEC2-41C0-90CC-25E576E13364}" type="pres">
      <dgm:prSet presAssocID="{9C4881E9-4F2E-4F9E-BF64-4B54BB574649}" presName="imagNode" presStyleLbl="fgImgPlace1" presStyleIdx="1" presStyleCnt="3" custLinFactNeighborX="425" custLinFactNeighborY="277"/>
      <dgm:spPr>
        <a:blipFill rotWithShape="1">
          <a:blip xmlns:r="http://schemas.openxmlformats.org/officeDocument/2006/relationships" r:embed="rId2"/>
          <a:stretch>
            <a:fillRect/>
          </a:stretch>
        </a:blipFill>
      </dgm:spPr>
      <dgm:t>
        <a:bodyPr/>
        <a:lstStyle/>
        <a:p>
          <a:endParaRPr lang="en-US"/>
        </a:p>
      </dgm:t>
    </dgm:pt>
    <dgm:pt modelId="{B80E2890-A9B7-463D-9E86-253DFBBCA32C}" type="pres">
      <dgm:prSet presAssocID="{94D58433-F87A-4F4B-8880-90E482CE0FB7}" presName="sibTrans" presStyleLbl="sibTrans2D1" presStyleIdx="0" presStyleCnt="0"/>
      <dgm:spPr/>
      <dgm:t>
        <a:bodyPr/>
        <a:lstStyle/>
        <a:p>
          <a:endParaRPr lang="en-US"/>
        </a:p>
      </dgm:t>
    </dgm:pt>
    <dgm:pt modelId="{382F1589-F6DF-445D-8F8D-8279DC2CE139}" type="pres">
      <dgm:prSet presAssocID="{F2FB3137-3B38-4375-B7D8-7542D92BB700}" presName="compNode" presStyleCnt="0"/>
      <dgm:spPr/>
    </dgm:pt>
    <dgm:pt modelId="{3537C304-5FC3-449A-ABCF-04863548AE9B}" type="pres">
      <dgm:prSet presAssocID="{F2FB3137-3B38-4375-B7D8-7542D92BB700}" presName="bkgdShape" presStyleLbl="node1" presStyleIdx="2" presStyleCnt="3"/>
      <dgm:spPr/>
      <dgm:t>
        <a:bodyPr/>
        <a:lstStyle/>
        <a:p>
          <a:endParaRPr lang="en-US"/>
        </a:p>
      </dgm:t>
    </dgm:pt>
    <dgm:pt modelId="{C5274DE3-5AB8-40FE-A823-21202E64F51D}" type="pres">
      <dgm:prSet presAssocID="{F2FB3137-3B38-4375-B7D8-7542D92BB700}" presName="nodeTx" presStyleLbl="node1" presStyleIdx="2" presStyleCnt="3">
        <dgm:presLayoutVars>
          <dgm:bulletEnabled val="1"/>
        </dgm:presLayoutVars>
      </dgm:prSet>
      <dgm:spPr/>
      <dgm:t>
        <a:bodyPr/>
        <a:lstStyle/>
        <a:p>
          <a:endParaRPr lang="en-US"/>
        </a:p>
      </dgm:t>
    </dgm:pt>
    <dgm:pt modelId="{4E523998-A4CF-4E74-BC73-620338BD18EF}" type="pres">
      <dgm:prSet presAssocID="{F2FB3137-3B38-4375-B7D8-7542D92BB700}" presName="invisiNode" presStyleLbl="node1" presStyleIdx="2" presStyleCnt="3"/>
      <dgm:spPr/>
    </dgm:pt>
    <dgm:pt modelId="{376F827F-68F3-4857-AB3E-F3CF0B0D76F4}" type="pres">
      <dgm:prSet presAssocID="{F2FB3137-3B38-4375-B7D8-7542D92BB700}" presName="imagNode" presStyleLbl="fgImgPlace1" presStyleIdx="2" presStyleCnt="3" custLinFactNeighborX="5318" custLinFactNeighborY="4999"/>
      <dgm:spPr>
        <a:blipFill>
          <a:blip xmlns:r="http://schemas.openxmlformats.org/officeDocument/2006/relationships" r:embed="rId3">
            <a:extLst>
              <a:ext uri="{28A0092B-C50C-407E-A947-70E740481C1C}">
                <a14:useLocalDpi xmlns:a14="http://schemas.microsoft.com/office/drawing/2010/main" xmlns="" val="0"/>
              </a:ext>
            </a:extLst>
          </a:blip>
          <a:srcRect/>
          <a:stretch>
            <a:fillRect t="-6000" b="-6000"/>
          </a:stretch>
        </a:blipFill>
      </dgm:spPr>
      <dgm:t>
        <a:bodyPr/>
        <a:lstStyle/>
        <a:p>
          <a:endParaRPr lang="en-US"/>
        </a:p>
      </dgm:t>
    </dgm:pt>
  </dgm:ptLst>
  <dgm:cxnLst>
    <dgm:cxn modelId="{639176A8-8132-4C19-89DA-8FCA03BD0AFD}" type="presOf" srcId="{9C4881E9-4F2E-4F9E-BF64-4B54BB574649}" destId="{C7C0344C-C2C9-4FFB-A5C0-3A294281557E}" srcOrd="1" destOrd="0" presId="urn:microsoft.com/office/officeart/2005/8/layout/hList7#1"/>
    <dgm:cxn modelId="{5D9F169B-C110-4F1F-8831-DEC5BB0CD482}" type="presOf" srcId="{94D58433-F87A-4F4B-8880-90E482CE0FB7}" destId="{B80E2890-A9B7-463D-9E86-253DFBBCA32C}" srcOrd="0" destOrd="0" presId="urn:microsoft.com/office/officeart/2005/8/layout/hList7#1"/>
    <dgm:cxn modelId="{408B0DFF-7680-4787-895D-0A1BAC39EF78}" srcId="{ECCD3977-0F89-459B-B523-8BE5CC3E2645}" destId="{9C4881E9-4F2E-4F9E-BF64-4B54BB574649}" srcOrd="1" destOrd="0" parTransId="{1A129778-FF3B-4BF8-8149-92535829140F}" sibTransId="{94D58433-F87A-4F4B-8880-90E482CE0FB7}"/>
    <dgm:cxn modelId="{C11EA800-6C7E-4F61-B0D3-053FC5BE7544}" type="presOf" srcId="{ECCD3977-0F89-459B-B523-8BE5CC3E2645}" destId="{B0AA62A1-A731-405C-9338-77D80282EC0F}" srcOrd="0" destOrd="0" presId="urn:microsoft.com/office/officeart/2005/8/layout/hList7#1"/>
    <dgm:cxn modelId="{B0674614-968F-455C-8E5B-32F17D6D92B4}" type="presOf" srcId="{9C4881E9-4F2E-4F9E-BF64-4B54BB574649}" destId="{7B89C5F1-7891-4E04-8E57-45E0E74DB1C2}" srcOrd="0" destOrd="0" presId="urn:microsoft.com/office/officeart/2005/8/layout/hList7#1"/>
    <dgm:cxn modelId="{17ACAA1C-7030-434F-A05B-6B69B31EEFB5}" type="presOf" srcId="{65E11D38-C272-4230-80BF-CE23D09EDE50}" destId="{827E2402-7B7F-4867-ABEB-8487A1F85D0C}" srcOrd="0" destOrd="0" presId="urn:microsoft.com/office/officeart/2005/8/layout/hList7#1"/>
    <dgm:cxn modelId="{5A0CCB49-E66F-48E4-9F0A-68742BB4DE54}" type="presOf" srcId="{90FA7FE9-5D12-4C8C-B107-FD2281BBBE9A}" destId="{73CE6661-4E48-490F-BC15-06484508E725}" srcOrd="0" destOrd="0" presId="urn:microsoft.com/office/officeart/2005/8/layout/hList7#1"/>
    <dgm:cxn modelId="{24AEEA5A-2333-4CF8-B80C-1730EA8523EB}" type="presOf" srcId="{65E11D38-C272-4230-80BF-CE23D09EDE50}" destId="{4CAB3E8C-102C-4F7D-BE74-ECC188C36062}" srcOrd="1" destOrd="0" presId="urn:microsoft.com/office/officeart/2005/8/layout/hList7#1"/>
    <dgm:cxn modelId="{B596005C-44AE-4E0A-905D-52B4A8FD08FA}" srcId="{ECCD3977-0F89-459B-B523-8BE5CC3E2645}" destId="{F2FB3137-3B38-4375-B7D8-7542D92BB700}" srcOrd="2" destOrd="0" parTransId="{A6A4F398-02D4-4095-8302-18BB425EC2D5}" sibTransId="{6DA5F36C-73F3-49F7-8B88-5E8DC63837C6}"/>
    <dgm:cxn modelId="{7309E3E6-0C7B-4676-8C9F-C2097C543292}" type="presOf" srcId="{F2FB3137-3B38-4375-B7D8-7542D92BB700}" destId="{C5274DE3-5AB8-40FE-A823-21202E64F51D}" srcOrd="1" destOrd="0" presId="urn:microsoft.com/office/officeart/2005/8/layout/hList7#1"/>
    <dgm:cxn modelId="{5FDDDA6E-0760-42AB-AB8A-46765C384AC6}" type="presOf" srcId="{F2FB3137-3B38-4375-B7D8-7542D92BB700}" destId="{3537C304-5FC3-449A-ABCF-04863548AE9B}" srcOrd="0" destOrd="0" presId="urn:microsoft.com/office/officeart/2005/8/layout/hList7#1"/>
    <dgm:cxn modelId="{C574A14E-8FD0-442A-B292-3126E40ECC0F}" srcId="{ECCD3977-0F89-459B-B523-8BE5CC3E2645}" destId="{65E11D38-C272-4230-80BF-CE23D09EDE50}" srcOrd="0" destOrd="0" parTransId="{AD01BED9-2D6D-4519-BAD5-2DD426BA9C87}" sibTransId="{90FA7FE9-5D12-4C8C-B107-FD2281BBBE9A}"/>
    <dgm:cxn modelId="{EA702DAE-9758-4450-9F2C-4DDD22A076CB}" type="presParOf" srcId="{B0AA62A1-A731-405C-9338-77D80282EC0F}" destId="{1400E9DB-E0E9-41A7-A289-CF1F29E7DB16}" srcOrd="0" destOrd="0" presId="urn:microsoft.com/office/officeart/2005/8/layout/hList7#1"/>
    <dgm:cxn modelId="{FC41CB4F-7BFD-4B9A-A9EA-040646DD804C}" type="presParOf" srcId="{B0AA62A1-A731-405C-9338-77D80282EC0F}" destId="{8E89128B-3004-4464-9FD6-091E2784C646}" srcOrd="1" destOrd="0" presId="urn:microsoft.com/office/officeart/2005/8/layout/hList7#1"/>
    <dgm:cxn modelId="{19AEF4A8-DF99-42E1-BEFC-150F8FA5ECD9}" type="presParOf" srcId="{8E89128B-3004-4464-9FD6-091E2784C646}" destId="{DB519153-DC9D-4BC0-9FE1-CF434A53E353}" srcOrd="0" destOrd="0" presId="urn:microsoft.com/office/officeart/2005/8/layout/hList7#1"/>
    <dgm:cxn modelId="{4DD01CEB-2889-413A-8AC5-50031E148D49}" type="presParOf" srcId="{DB519153-DC9D-4BC0-9FE1-CF434A53E353}" destId="{827E2402-7B7F-4867-ABEB-8487A1F85D0C}" srcOrd="0" destOrd="0" presId="urn:microsoft.com/office/officeart/2005/8/layout/hList7#1"/>
    <dgm:cxn modelId="{33D8C213-31B4-4F6D-AF9C-C07369792140}" type="presParOf" srcId="{DB519153-DC9D-4BC0-9FE1-CF434A53E353}" destId="{4CAB3E8C-102C-4F7D-BE74-ECC188C36062}" srcOrd="1" destOrd="0" presId="urn:microsoft.com/office/officeart/2005/8/layout/hList7#1"/>
    <dgm:cxn modelId="{CB144F3F-C305-4087-BB9F-C71018398522}" type="presParOf" srcId="{DB519153-DC9D-4BC0-9FE1-CF434A53E353}" destId="{8AD3480B-6D34-4C75-BA6C-9AA6F16F072F}" srcOrd="2" destOrd="0" presId="urn:microsoft.com/office/officeart/2005/8/layout/hList7#1"/>
    <dgm:cxn modelId="{B1D0F390-BF1D-404E-86D9-4F2700B2940A}" type="presParOf" srcId="{DB519153-DC9D-4BC0-9FE1-CF434A53E353}" destId="{C7F3EAE5-913C-42EC-BEA5-EB1A54EFA042}" srcOrd="3" destOrd="0" presId="urn:microsoft.com/office/officeart/2005/8/layout/hList7#1"/>
    <dgm:cxn modelId="{98054734-2F4E-4987-9A90-0BB7909F431D}" type="presParOf" srcId="{8E89128B-3004-4464-9FD6-091E2784C646}" destId="{73CE6661-4E48-490F-BC15-06484508E725}" srcOrd="1" destOrd="0" presId="urn:microsoft.com/office/officeart/2005/8/layout/hList7#1"/>
    <dgm:cxn modelId="{74C3D853-3A5D-47BA-8DAE-12B7154E9915}" type="presParOf" srcId="{8E89128B-3004-4464-9FD6-091E2784C646}" destId="{D21A067B-28A2-4424-B8B9-382B4F753BE5}" srcOrd="2" destOrd="0" presId="urn:microsoft.com/office/officeart/2005/8/layout/hList7#1"/>
    <dgm:cxn modelId="{2A987382-017F-4DEE-A61A-288D7F265D11}" type="presParOf" srcId="{D21A067B-28A2-4424-B8B9-382B4F753BE5}" destId="{7B89C5F1-7891-4E04-8E57-45E0E74DB1C2}" srcOrd="0" destOrd="0" presId="urn:microsoft.com/office/officeart/2005/8/layout/hList7#1"/>
    <dgm:cxn modelId="{2C2D263D-8535-4950-A488-E19A1CDC4323}" type="presParOf" srcId="{D21A067B-28A2-4424-B8B9-382B4F753BE5}" destId="{C7C0344C-C2C9-4FFB-A5C0-3A294281557E}" srcOrd="1" destOrd="0" presId="urn:microsoft.com/office/officeart/2005/8/layout/hList7#1"/>
    <dgm:cxn modelId="{E2285D82-A663-45DB-A8DF-611831047C8E}" type="presParOf" srcId="{D21A067B-28A2-4424-B8B9-382B4F753BE5}" destId="{2D11C395-0B1D-42A7-8AE3-3F980EC0FD2D}" srcOrd="2" destOrd="0" presId="urn:microsoft.com/office/officeart/2005/8/layout/hList7#1"/>
    <dgm:cxn modelId="{D4622504-AB8B-4292-B318-C74CA2CCBDB7}" type="presParOf" srcId="{D21A067B-28A2-4424-B8B9-382B4F753BE5}" destId="{BC1C3959-EEC2-41C0-90CC-25E576E13364}" srcOrd="3" destOrd="0" presId="urn:microsoft.com/office/officeart/2005/8/layout/hList7#1"/>
    <dgm:cxn modelId="{DB5E8C19-ED48-4474-95E2-F7DC18C439B2}" type="presParOf" srcId="{8E89128B-3004-4464-9FD6-091E2784C646}" destId="{B80E2890-A9B7-463D-9E86-253DFBBCA32C}" srcOrd="3" destOrd="0" presId="urn:microsoft.com/office/officeart/2005/8/layout/hList7#1"/>
    <dgm:cxn modelId="{6140D073-D03A-47F2-A5DA-F117999853A2}" type="presParOf" srcId="{8E89128B-3004-4464-9FD6-091E2784C646}" destId="{382F1589-F6DF-445D-8F8D-8279DC2CE139}" srcOrd="4" destOrd="0" presId="urn:microsoft.com/office/officeart/2005/8/layout/hList7#1"/>
    <dgm:cxn modelId="{78128D4D-D5F1-4AE2-B0BF-A3EF155F872B}" type="presParOf" srcId="{382F1589-F6DF-445D-8F8D-8279DC2CE139}" destId="{3537C304-5FC3-449A-ABCF-04863548AE9B}" srcOrd="0" destOrd="0" presId="urn:microsoft.com/office/officeart/2005/8/layout/hList7#1"/>
    <dgm:cxn modelId="{56CDA467-56F5-45F8-9993-AE82DF8F6AD9}" type="presParOf" srcId="{382F1589-F6DF-445D-8F8D-8279DC2CE139}" destId="{C5274DE3-5AB8-40FE-A823-21202E64F51D}" srcOrd="1" destOrd="0" presId="urn:microsoft.com/office/officeart/2005/8/layout/hList7#1"/>
    <dgm:cxn modelId="{8BFBA93A-F6B9-4008-937C-EC63C45A78CE}" type="presParOf" srcId="{382F1589-F6DF-445D-8F8D-8279DC2CE139}" destId="{4E523998-A4CF-4E74-BC73-620338BD18EF}" srcOrd="2" destOrd="0" presId="urn:microsoft.com/office/officeart/2005/8/layout/hList7#1"/>
    <dgm:cxn modelId="{ACAAFF43-922C-4C91-AA61-84C61BEF0C8C}" type="presParOf" srcId="{382F1589-F6DF-445D-8F8D-8279DC2CE139}" destId="{376F827F-68F3-4857-AB3E-F3CF0B0D76F4}"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60ECDB-720B-49ED-9FC8-73B6B8F223A0}" type="doc">
      <dgm:prSet loTypeId="urn:microsoft.com/office/officeart/2005/8/layout/pyramid2" loCatId="pyramid" qsTypeId="urn:microsoft.com/office/officeart/2005/8/quickstyle/simple1" qsCatId="simple" csTypeId="urn:microsoft.com/office/officeart/2005/8/colors/accent1_2" csCatId="accent1" phldr="1"/>
      <dgm:spPr/>
    </dgm:pt>
    <dgm:pt modelId="{7674AE60-9D28-4707-B360-E4E5FF132919}">
      <dgm:prSet phldrT="[Text]"/>
      <dgm:spPr/>
      <dgm:t>
        <a:bodyPr/>
        <a:lstStyle/>
        <a:p>
          <a:r>
            <a:rPr lang="en-US" dirty="0" smtClean="0"/>
            <a:t>Time</a:t>
          </a:r>
          <a:endParaRPr lang="en-US" dirty="0"/>
        </a:p>
      </dgm:t>
    </dgm:pt>
    <dgm:pt modelId="{2FDBE95D-6F6E-49AC-A109-5CBE612E9E5E}" type="parTrans" cxnId="{F1EC8A3F-60D1-40F7-BA21-8457909107E3}">
      <dgm:prSet/>
      <dgm:spPr/>
      <dgm:t>
        <a:bodyPr/>
        <a:lstStyle/>
        <a:p>
          <a:endParaRPr lang="en-US"/>
        </a:p>
      </dgm:t>
    </dgm:pt>
    <dgm:pt modelId="{3F82E34C-CE74-48CD-AA9D-7C9481A1AE55}" type="sibTrans" cxnId="{F1EC8A3F-60D1-40F7-BA21-8457909107E3}">
      <dgm:prSet/>
      <dgm:spPr/>
      <dgm:t>
        <a:bodyPr/>
        <a:lstStyle/>
        <a:p>
          <a:endParaRPr lang="en-US"/>
        </a:p>
      </dgm:t>
    </dgm:pt>
    <dgm:pt modelId="{EB3065F3-02B6-4A25-BCC0-7E1A3B58E1B1}">
      <dgm:prSet phldrT="[Text]"/>
      <dgm:spPr/>
      <dgm:t>
        <a:bodyPr/>
        <a:lstStyle/>
        <a:p>
          <a:r>
            <a:rPr lang="en-US" dirty="0" smtClean="0"/>
            <a:t>Resources</a:t>
          </a:r>
          <a:endParaRPr lang="en-US" dirty="0"/>
        </a:p>
      </dgm:t>
    </dgm:pt>
    <dgm:pt modelId="{32A08CC8-91AB-44D2-B25D-E1255F6AB95D}" type="parTrans" cxnId="{3108A3C8-8C53-4F54-AC69-BDE4C12A580E}">
      <dgm:prSet/>
      <dgm:spPr/>
      <dgm:t>
        <a:bodyPr/>
        <a:lstStyle/>
        <a:p>
          <a:endParaRPr lang="en-US"/>
        </a:p>
      </dgm:t>
    </dgm:pt>
    <dgm:pt modelId="{BAF68350-9E62-44AB-983F-D1622D7D3C3D}" type="sibTrans" cxnId="{3108A3C8-8C53-4F54-AC69-BDE4C12A580E}">
      <dgm:prSet/>
      <dgm:spPr/>
      <dgm:t>
        <a:bodyPr/>
        <a:lstStyle/>
        <a:p>
          <a:endParaRPr lang="en-US"/>
        </a:p>
      </dgm:t>
    </dgm:pt>
    <dgm:pt modelId="{85AFEDA7-EADA-44E1-A521-B9FDC307FB71}">
      <dgm:prSet phldrT="[Text]"/>
      <dgm:spPr/>
      <dgm:t>
        <a:bodyPr/>
        <a:lstStyle/>
        <a:p>
          <a:r>
            <a:rPr lang="en-US" dirty="0" smtClean="0"/>
            <a:t>Empathy</a:t>
          </a:r>
          <a:endParaRPr lang="en-US" dirty="0"/>
        </a:p>
      </dgm:t>
    </dgm:pt>
    <dgm:pt modelId="{9C2EADEF-7092-4FB2-90AC-3C51918DC974}" type="parTrans" cxnId="{AA3AEADD-56E8-4BA2-913B-858D77A75F9B}">
      <dgm:prSet/>
      <dgm:spPr/>
      <dgm:t>
        <a:bodyPr/>
        <a:lstStyle/>
        <a:p>
          <a:endParaRPr lang="en-US"/>
        </a:p>
      </dgm:t>
    </dgm:pt>
    <dgm:pt modelId="{7EA949E1-D104-408F-B19A-7BBF6B5B656D}" type="sibTrans" cxnId="{AA3AEADD-56E8-4BA2-913B-858D77A75F9B}">
      <dgm:prSet/>
      <dgm:spPr/>
      <dgm:t>
        <a:bodyPr/>
        <a:lstStyle/>
        <a:p>
          <a:endParaRPr lang="en-US"/>
        </a:p>
      </dgm:t>
    </dgm:pt>
    <dgm:pt modelId="{5AE78FB8-02B6-46E1-ADAE-5251C6B0AE2E}" type="pres">
      <dgm:prSet presAssocID="{3460ECDB-720B-49ED-9FC8-73B6B8F223A0}" presName="compositeShape" presStyleCnt="0">
        <dgm:presLayoutVars>
          <dgm:dir/>
          <dgm:resizeHandles/>
        </dgm:presLayoutVars>
      </dgm:prSet>
      <dgm:spPr/>
    </dgm:pt>
    <dgm:pt modelId="{969DE6A9-34BE-4461-B59D-4FE319C291F6}" type="pres">
      <dgm:prSet presAssocID="{3460ECDB-720B-49ED-9FC8-73B6B8F223A0}" presName="pyramid" presStyleLbl="node1" presStyleIdx="0" presStyleCnt="1"/>
      <dgm:spPr/>
    </dgm:pt>
    <dgm:pt modelId="{17EE1FCD-E933-45C5-89A2-EBAF0B89C80F}" type="pres">
      <dgm:prSet presAssocID="{3460ECDB-720B-49ED-9FC8-73B6B8F223A0}" presName="theList" presStyleCnt="0"/>
      <dgm:spPr/>
    </dgm:pt>
    <dgm:pt modelId="{2B4BE87D-118B-4821-853A-6431728E5FDC}" type="pres">
      <dgm:prSet presAssocID="{7674AE60-9D28-4707-B360-E4E5FF132919}" presName="aNode" presStyleLbl="fgAcc1" presStyleIdx="0" presStyleCnt="3">
        <dgm:presLayoutVars>
          <dgm:bulletEnabled val="1"/>
        </dgm:presLayoutVars>
      </dgm:prSet>
      <dgm:spPr/>
      <dgm:t>
        <a:bodyPr/>
        <a:lstStyle/>
        <a:p>
          <a:endParaRPr lang="en-US"/>
        </a:p>
      </dgm:t>
    </dgm:pt>
    <dgm:pt modelId="{1370D081-8CCE-4289-821C-AA406E97BBBC}" type="pres">
      <dgm:prSet presAssocID="{7674AE60-9D28-4707-B360-E4E5FF132919}" presName="aSpace" presStyleCnt="0"/>
      <dgm:spPr/>
    </dgm:pt>
    <dgm:pt modelId="{971347B9-2583-4F1B-8978-B2E19160948F}" type="pres">
      <dgm:prSet presAssocID="{EB3065F3-02B6-4A25-BCC0-7E1A3B58E1B1}" presName="aNode" presStyleLbl="fgAcc1" presStyleIdx="1" presStyleCnt="3">
        <dgm:presLayoutVars>
          <dgm:bulletEnabled val="1"/>
        </dgm:presLayoutVars>
      </dgm:prSet>
      <dgm:spPr/>
      <dgm:t>
        <a:bodyPr/>
        <a:lstStyle/>
        <a:p>
          <a:endParaRPr lang="en-US"/>
        </a:p>
      </dgm:t>
    </dgm:pt>
    <dgm:pt modelId="{68F40881-25EA-4EE7-82B1-E288DBEB2EB9}" type="pres">
      <dgm:prSet presAssocID="{EB3065F3-02B6-4A25-BCC0-7E1A3B58E1B1}" presName="aSpace" presStyleCnt="0"/>
      <dgm:spPr/>
    </dgm:pt>
    <dgm:pt modelId="{E4A48F07-0586-4338-A7B3-08C324391248}" type="pres">
      <dgm:prSet presAssocID="{85AFEDA7-EADA-44E1-A521-B9FDC307FB71}" presName="aNode" presStyleLbl="fgAcc1" presStyleIdx="2" presStyleCnt="3">
        <dgm:presLayoutVars>
          <dgm:bulletEnabled val="1"/>
        </dgm:presLayoutVars>
      </dgm:prSet>
      <dgm:spPr/>
      <dgm:t>
        <a:bodyPr/>
        <a:lstStyle/>
        <a:p>
          <a:endParaRPr lang="en-US"/>
        </a:p>
      </dgm:t>
    </dgm:pt>
    <dgm:pt modelId="{C932964F-A279-4568-A9B1-091A83B3A8B0}" type="pres">
      <dgm:prSet presAssocID="{85AFEDA7-EADA-44E1-A521-B9FDC307FB71}" presName="aSpace" presStyleCnt="0"/>
      <dgm:spPr/>
    </dgm:pt>
  </dgm:ptLst>
  <dgm:cxnLst>
    <dgm:cxn modelId="{F1EC8A3F-60D1-40F7-BA21-8457909107E3}" srcId="{3460ECDB-720B-49ED-9FC8-73B6B8F223A0}" destId="{7674AE60-9D28-4707-B360-E4E5FF132919}" srcOrd="0" destOrd="0" parTransId="{2FDBE95D-6F6E-49AC-A109-5CBE612E9E5E}" sibTransId="{3F82E34C-CE74-48CD-AA9D-7C9481A1AE55}"/>
    <dgm:cxn modelId="{3A066F4D-742D-444C-9C75-0D93F1526844}" type="presOf" srcId="{85AFEDA7-EADA-44E1-A521-B9FDC307FB71}" destId="{E4A48F07-0586-4338-A7B3-08C324391248}" srcOrd="0" destOrd="0" presId="urn:microsoft.com/office/officeart/2005/8/layout/pyramid2"/>
    <dgm:cxn modelId="{5DB7B83A-1E1D-4EB8-8BAB-81B196721FCD}" type="presOf" srcId="{7674AE60-9D28-4707-B360-E4E5FF132919}" destId="{2B4BE87D-118B-4821-853A-6431728E5FDC}" srcOrd="0" destOrd="0" presId="urn:microsoft.com/office/officeart/2005/8/layout/pyramid2"/>
    <dgm:cxn modelId="{AA3AEADD-56E8-4BA2-913B-858D77A75F9B}" srcId="{3460ECDB-720B-49ED-9FC8-73B6B8F223A0}" destId="{85AFEDA7-EADA-44E1-A521-B9FDC307FB71}" srcOrd="2" destOrd="0" parTransId="{9C2EADEF-7092-4FB2-90AC-3C51918DC974}" sibTransId="{7EA949E1-D104-408F-B19A-7BBF6B5B656D}"/>
    <dgm:cxn modelId="{A89CD800-BA6E-4DAF-9271-7779A2FB9A57}" type="presOf" srcId="{EB3065F3-02B6-4A25-BCC0-7E1A3B58E1B1}" destId="{971347B9-2583-4F1B-8978-B2E19160948F}" srcOrd="0" destOrd="0" presId="urn:microsoft.com/office/officeart/2005/8/layout/pyramid2"/>
    <dgm:cxn modelId="{3108A3C8-8C53-4F54-AC69-BDE4C12A580E}" srcId="{3460ECDB-720B-49ED-9FC8-73B6B8F223A0}" destId="{EB3065F3-02B6-4A25-BCC0-7E1A3B58E1B1}" srcOrd="1" destOrd="0" parTransId="{32A08CC8-91AB-44D2-B25D-E1255F6AB95D}" sibTransId="{BAF68350-9E62-44AB-983F-D1622D7D3C3D}"/>
    <dgm:cxn modelId="{3D011868-5853-43A6-A506-06BFEBD24B58}" type="presOf" srcId="{3460ECDB-720B-49ED-9FC8-73B6B8F223A0}" destId="{5AE78FB8-02B6-46E1-ADAE-5251C6B0AE2E}" srcOrd="0" destOrd="0" presId="urn:microsoft.com/office/officeart/2005/8/layout/pyramid2"/>
    <dgm:cxn modelId="{41968CB7-F6E0-4A1E-9B5D-E32304E3F1B1}" type="presParOf" srcId="{5AE78FB8-02B6-46E1-ADAE-5251C6B0AE2E}" destId="{969DE6A9-34BE-4461-B59D-4FE319C291F6}" srcOrd="0" destOrd="0" presId="urn:microsoft.com/office/officeart/2005/8/layout/pyramid2"/>
    <dgm:cxn modelId="{E68AEA97-7220-40AD-AF13-65C8A2E37929}" type="presParOf" srcId="{5AE78FB8-02B6-46E1-ADAE-5251C6B0AE2E}" destId="{17EE1FCD-E933-45C5-89A2-EBAF0B89C80F}" srcOrd="1" destOrd="0" presId="urn:microsoft.com/office/officeart/2005/8/layout/pyramid2"/>
    <dgm:cxn modelId="{8B6DCA95-32B3-4096-90D2-0A1BA3A19633}" type="presParOf" srcId="{17EE1FCD-E933-45C5-89A2-EBAF0B89C80F}" destId="{2B4BE87D-118B-4821-853A-6431728E5FDC}" srcOrd="0" destOrd="0" presId="urn:microsoft.com/office/officeart/2005/8/layout/pyramid2"/>
    <dgm:cxn modelId="{9F6811B5-6F9D-42C1-A772-3F8B203C1A9A}" type="presParOf" srcId="{17EE1FCD-E933-45C5-89A2-EBAF0B89C80F}" destId="{1370D081-8CCE-4289-821C-AA406E97BBBC}" srcOrd="1" destOrd="0" presId="urn:microsoft.com/office/officeart/2005/8/layout/pyramid2"/>
    <dgm:cxn modelId="{6CEF9E9A-F12E-46B5-AC63-CBE1EF5BEF1E}" type="presParOf" srcId="{17EE1FCD-E933-45C5-89A2-EBAF0B89C80F}" destId="{971347B9-2583-4F1B-8978-B2E19160948F}" srcOrd="2" destOrd="0" presId="urn:microsoft.com/office/officeart/2005/8/layout/pyramid2"/>
    <dgm:cxn modelId="{60AF1419-5555-42BA-8162-1024DC4AA79A}" type="presParOf" srcId="{17EE1FCD-E933-45C5-89A2-EBAF0B89C80F}" destId="{68F40881-25EA-4EE7-82B1-E288DBEB2EB9}" srcOrd="3" destOrd="0" presId="urn:microsoft.com/office/officeart/2005/8/layout/pyramid2"/>
    <dgm:cxn modelId="{DDBC049C-0853-48B9-8F01-4FEBB7F3D775}" type="presParOf" srcId="{17EE1FCD-E933-45C5-89A2-EBAF0B89C80F}" destId="{E4A48F07-0586-4338-A7B3-08C324391248}" srcOrd="4" destOrd="0" presId="urn:microsoft.com/office/officeart/2005/8/layout/pyramid2"/>
    <dgm:cxn modelId="{C5426AD3-496F-4DDA-B42F-BA94BA606A39}" type="presParOf" srcId="{17EE1FCD-E933-45C5-89A2-EBAF0B89C80F}" destId="{C932964F-A279-4568-A9B1-091A83B3A8B0}"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85325-F039-4B7F-9DE4-D896CF86FF70}" type="doc">
      <dgm:prSet loTypeId="urn:microsoft.com/office/officeart/2005/8/layout/pList2#1" loCatId="list" qsTypeId="urn:microsoft.com/office/officeart/2005/8/quickstyle/simple1" qsCatId="simple" csTypeId="urn:microsoft.com/office/officeart/2005/8/colors/accent1_2" csCatId="accent1" phldr="1"/>
      <dgm:spPr/>
    </dgm:pt>
    <dgm:pt modelId="{2D06CA30-445A-4C96-A170-E6AEEA7145FD}">
      <dgm:prSet phldrT="[Text]"/>
      <dgm:spPr/>
      <dgm:t>
        <a:bodyPr/>
        <a:lstStyle/>
        <a:p>
          <a:r>
            <a:rPr lang="en-US" b="1" dirty="0" smtClean="0"/>
            <a:t>Internet</a:t>
          </a:r>
        </a:p>
        <a:p>
          <a:r>
            <a:rPr lang="en-US" dirty="0" smtClean="0"/>
            <a:t>Global</a:t>
          </a:r>
        </a:p>
        <a:p>
          <a:r>
            <a:rPr lang="en-US" dirty="0" smtClean="0"/>
            <a:t>Support</a:t>
          </a:r>
        </a:p>
        <a:p>
          <a:r>
            <a:rPr lang="en-US" dirty="0" smtClean="0"/>
            <a:t>Computer</a:t>
          </a:r>
        </a:p>
        <a:p>
          <a:r>
            <a:rPr lang="en-US" dirty="0" smtClean="0"/>
            <a:t>Phone</a:t>
          </a:r>
        </a:p>
        <a:p>
          <a:endParaRPr lang="en-US" dirty="0"/>
        </a:p>
      </dgm:t>
    </dgm:pt>
    <dgm:pt modelId="{09375F51-CC35-4F7D-9BAF-F194C2F7DE31}" type="parTrans" cxnId="{E77A802E-F4D6-43AE-BBF5-7F76F06CE164}">
      <dgm:prSet/>
      <dgm:spPr/>
      <dgm:t>
        <a:bodyPr/>
        <a:lstStyle/>
        <a:p>
          <a:endParaRPr lang="en-US"/>
        </a:p>
      </dgm:t>
    </dgm:pt>
    <dgm:pt modelId="{00C5FECC-7C62-4FEF-BD82-8ED2ADD8578E}" type="sibTrans" cxnId="{E77A802E-F4D6-43AE-BBF5-7F76F06CE164}">
      <dgm:prSet/>
      <dgm:spPr/>
      <dgm:t>
        <a:bodyPr/>
        <a:lstStyle/>
        <a:p>
          <a:endParaRPr lang="en-US"/>
        </a:p>
      </dgm:t>
    </dgm:pt>
    <dgm:pt modelId="{E544C6EE-DFB8-407A-B6CD-166C470F6DAC}">
      <dgm:prSet phldrT="[Text]"/>
      <dgm:spPr/>
      <dgm:t>
        <a:bodyPr/>
        <a:lstStyle/>
        <a:p>
          <a:r>
            <a:rPr lang="en-US" b="1" dirty="0" smtClean="0"/>
            <a:t>Social</a:t>
          </a:r>
        </a:p>
        <a:p>
          <a:r>
            <a:rPr lang="en-US" b="1" dirty="0" smtClean="0"/>
            <a:t>Networks</a:t>
          </a:r>
        </a:p>
        <a:p>
          <a:r>
            <a:rPr lang="en-US" dirty="0" smtClean="0"/>
            <a:t>Twitter</a:t>
          </a:r>
        </a:p>
        <a:p>
          <a:r>
            <a:rPr lang="en-US" dirty="0" smtClean="0"/>
            <a:t>Facebook</a:t>
          </a:r>
        </a:p>
        <a:p>
          <a:r>
            <a:rPr lang="en-US" dirty="0" err="1" smtClean="0"/>
            <a:t>LinkedIN</a:t>
          </a:r>
          <a:endParaRPr lang="en-US" dirty="0"/>
        </a:p>
      </dgm:t>
    </dgm:pt>
    <dgm:pt modelId="{0E1B7889-6C34-45B8-B12C-04D16D1698CD}" type="parTrans" cxnId="{23E1AE0C-A703-4C95-AF58-A209CA86108F}">
      <dgm:prSet/>
      <dgm:spPr/>
      <dgm:t>
        <a:bodyPr/>
        <a:lstStyle/>
        <a:p>
          <a:endParaRPr lang="en-US"/>
        </a:p>
      </dgm:t>
    </dgm:pt>
    <dgm:pt modelId="{D4D99E55-9CA1-4D23-A149-315355050B23}" type="sibTrans" cxnId="{23E1AE0C-A703-4C95-AF58-A209CA86108F}">
      <dgm:prSet/>
      <dgm:spPr/>
      <dgm:t>
        <a:bodyPr/>
        <a:lstStyle/>
        <a:p>
          <a:endParaRPr lang="en-US"/>
        </a:p>
      </dgm:t>
    </dgm:pt>
    <dgm:pt modelId="{0F86C25E-F145-471A-B3A8-CBC9411DD25F}">
      <dgm:prSet phldrT="[Text]"/>
      <dgm:spPr/>
      <dgm:t>
        <a:bodyPr/>
        <a:lstStyle/>
        <a:p>
          <a:r>
            <a:rPr lang="en-US" b="1" dirty="0" smtClean="0"/>
            <a:t>Online Learning</a:t>
          </a:r>
        </a:p>
        <a:p>
          <a:r>
            <a:rPr lang="en-US" dirty="0" smtClean="0"/>
            <a:t>Work</a:t>
          </a:r>
        </a:p>
        <a:p>
          <a:r>
            <a:rPr lang="en-US" dirty="0" smtClean="0"/>
            <a:t>Home</a:t>
          </a:r>
        </a:p>
        <a:p>
          <a:r>
            <a:rPr lang="en-US" dirty="0" smtClean="0"/>
            <a:t>School</a:t>
          </a:r>
          <a:endParaRPr lang="en-US" dirty="0"/>
        </a:p>
      </dgm:t>
    </dgm:pt>
    <dgm:pt modelId="{5C8E9515-44AD-458E-A54E-B95D58D9CB1E}" type="parTrans" cxnId="{EDA05C7C-B05C-469E-B6F2-ED155C76981F}">
      <dgm:prSet/>
      <dgm:spPr/>
      <dgm:t>
        <a:bodyPr/>
        <a:lstStyle/>
        <a:p>
          <a:endParaRPr lang="en-US"/>
        </a:p>
      </dgm:t>
    </dgm:pt>
    <dgm:pt modelId="{279C4647-3FE7-4A05-B053-2E8C6C32F506}" type="sibTrans" cxnId="{EDA05C7C-B05C-469E-B6F2-ED155C76981F}">
      <dgm:prSet/>
      <dgm:spPr/>
      <dgm:t>
        <a:bodyPr/>
        <a:lstStyle/>
        <a:p>
          <a:endParaRPr lang="en-US"/>
        </a:p>
      </dgm:t>
    </dgm:pt>
    <dgm:pt modelId="{2BBDFAF1-82BC-49DB-ADF5-7BEE00D647FA}" type="pres">
      <dgm:prSet presAssocID="{F5D85325-F039-4B7F-9DE4-D896CF86FF70}" presName="Name0" presStyleCnt="0">
        <dgm:presLayoutVars>
          <dgm:dir/>
          <dgm:resizeHandles val="exact"/>
        </dgm:presLayoutVars>
      </dgm:prSet>
      <dgm:spPr/>
    </dgm:pt>
    <dgm:pt modelId="{02ECE2A8-AFEC-4A5A-AD39-9043FB1D72C8}" type="pres">
      <dgm:prSet presAssocID="{F5D85325-F039-4B7F-9DE4-D896CF86FF70}" presName="bkgdShp" presStyleLbl="alignAccFollowNode1" presStyleIdx="0" presStyleCnt="1"/>
      <dgm:spPr/>
    </dgm:pt>
    <dgm:pt modelId="{E07E490F-6B28-423C-87BB-1C4B5BF694F2}" type="pres">
      <dgm:prSet presAssocID="{F5D85325-F039-4B7F-9DE4-D896CF86FF70}" presName="linComp" presStyleCnt="0"/>
      <dgm:spPr/>
    </dgm:pt>
    <dgm:pt modelId="{169C61FC-DF1B-4FF5-AF89-BEAA13B828BD}" type="pres">
      <dgm:prSet presAssocID="{2D06CA30-445A-4C96-A170-E6AEEA7145FD}" presName="compNode" presStyleCnt="0"/>
      <dgm:spPr/>
    </dgm:pt>
    <dgm:pt modelId="{FE144544-727E-4295-8111-F91027AD653A}" type="pres">
      <dgm:prSet presAssocID="{2D06CA30-445A-4C96-A170-E6AEEA7145FD}" presName="node" presStyleLbl="node1" presStyleIdx="0" presStyleCnt="3">
        <dgm:presLayoutVars>
          <dgm:bulletEnabled val="1"/>
        </dgm:presLayoutVars>
      </dgm:prSet>
      <dgm:spPr/>
      <dgm:t>
        <a:bodyPr/>
        <a:lstStyle/>
        <a:p>
          <a:endParaRPr lang="en-US"/>
        </a:p>
      </dgm:t>
    </dgm:pt>
    <dgm:pt modelId="{824C2AC4-13B0-437D-A5BC-5EA1D48275A9}" type="pres">
      <dgm:prSet presAssocID="{2D06CA30-445A-4C96-A170-E6AEEA7145FD}" presName="invisiNode" presStyleLbl="node1" presStyleIdx="0" presStyleCnt="3"/>
      <dgm:spPr/>
    </dgm:pt>
    <dgm:pt modelId="{F70E7131-DA0E-4CBB-AB98-6D996C395A1A}" type="pres">
      <dgm:prSet presAssocID="{2D06CA30-445A-4C96-A170-E6AEEA7145FD}" presName="imagNode" presStyleLbl="fgImgPlace1" presStyleIdx="0" presStyleCnt="3"/>
      <dgm:spPr>
        <a:blipFill rotWithShape="1">
          <a:blip xmlns:r="http://schemas.openxmlformats.org/officeDocument/2006/relationships" r:embed="rId1"/>
          <a:stretch>
            <a:fillRect/>
          </a:stretch>
        </a:blipFill>
      </dgm:spPr>
    </dgm:pt>
    <dgm:pt modelId="{9A15C9AF-4CB6-4CB6-A8FE-8EAF377477DA}" type="pres">
      <dgm:prSet presAssocID="{00C5FECC-7C62-4FEF-BD82-8ED2ADD8578E}" presName="sibTrans" presStyleLbl="sibTrans2D1" presStyleIdx="0" presStyleCnt="0"/>
      <dgm:spPr/>
      <dgm:t>
        <a:bodyPr/>
        <a:lstStyle/>
        <a:p>
          <a:endParaRPr lang="en-US"/>
        </a:p>
      </dgm:t>
    </dgm:pt>
    <dgm:pt modelId="{8C6D4760-D5AE-4F15-BF18-4B8BF041789D}" type="pres">
      <dgm:prSet presAssocID="{E544C6EE-DFB8-407A-B6CD-166C470F6DAC}" presName="compNode" presStyleCnt="0"/>
      <dgm:spPr/>
    </dgm:pt>
    <dgm:pt modelId="{4D921DDD-EF02-4C33-9F5B-BA3CCD5CF012}" type="pres">
      <dgm:prSet presAssocID="{E544C6EE-DFB8-407A-B6CD-166C470F6DAC}" presName="node" presStyleLbl="node1" presStyleIdx="1" presStyleCnt="3">
        <dgm:presLayoutVars>
          <dgm:bulletEnabled val="1"/>
        </dgm:presLayoutVars>
      </dgm:prSet>
      <dgm:spPr/>
      <dgm:t>
        <a:bodyPr/>
        <a:lstStyle/>
        <a:p>
          <a:endParaRPr lang="en-US"/>
        </a:p>
      </dgm:t>
    </dgm:pt>
    <dgm:pt modelId="{CB1A7092-7E0D-4935-BD97-2EAD6C22A1D2}" type="pres">
      <dgm:prSet presAssocID="{E544C6EE-DFB8-407A-B6CD-166C470F6DAC}" presName="invisiNode" presStyleLbl="node1" presStyleIdx="1" presStyleCnt="3"/>
      <dgm:spPr/>
    </dgm:pt>
    <dgm:pt modelId="{A75BCC78-AB36-4E6C-BD57-09B02B00393A}" type="pres">
      <dgm:prSet presAssocID="{E544C6EE-DFB8-407A-B6CD-166C470F6DAC}" presName="imagNode" presStyleLbl="fgImgPlace1" presStyleIdx="1" presStyleCnt="3"/>
      <dgm:spPr>
        <a:blipFill rotWithShape="1">
          <a:blip xmlns:r="http://schemas.openxmlformats.org/officeDocument/2006/relationships" r:embed="rId2"/>
          <a:stretch>
            <a:fillRect/>
          </a:stretch>
        </a:blipFill>
      </dgm:spPr>
    </dgm:pt>
    <dgm:pt modelId="{2D7ECE00-A214-4F54-A52B-C220911716A3}" type="pres">
      <dgm:prSet presAssocID="{D4D99E55-9CA1-4D23-A149-315355050B23}" presName="sibTrans" presStyleLbl="sibTrans2D1" presStyleIdx="0" presStyleCnt="0"/>
      <dgm:spPr/>
      <dgm:t>
        <a:bodyPr/>
        <a:lstStyle/>
        <a:p>
          <a:endParaRPr lang="en-US"/>
        </a:p>
      </dgm:t>
    </dgm:pt>
    <dgm:pt modelId="{2C2BC0AA-8EC7-44F3-AE2A-A5314FF5D413}" type="pres">
      <dgm:prSet presAssocID="{0F86C25E-F145-471A-B3A8-CBC9411DD25F}" presName="compNode" presStyleCnt="0"/>
      <dgm:spPr/>
    </dgm:pt>
    <dgm:pt modelId="{072C0260-CB83-4E0B-899E-AB9F0693C45B}" type="pres">
      <dgm:prSet presAssocID="{0F86C25E-F145-471A-B3A8-CBC9411DD25F}" presName="node" presStyleLbl="node1" presStyleIdx="2" presStyleCnt="3">
        <dgm:presLayoutVars>
          <dgm:bulletEnabled val="1"/>
        </dgm:presLayoutVars>
      </dgm:prSet>
      <dgm:spPr/>
      <dgm:t>
        <a:bodyPr/>
        <a:lstStyle/>
        <a:p>
          <a:endParaRPr lang="en-US"/>
        </a:p>
      </dgm:t>
    </dgm:pt>
    <dgm:pt modelId="{220D5490-8BF8-467D-90E0-401F50BEC109}" type="pres">
      <dgm:prSet presAssocID="{0F86C25E-F145-471A-B3A8-CBC9411DD25F}" presName="invisiNode" presStyleLbl="node1" presStyleIdx="2" presStyleCnt="3"/>
      <dgm:spPr/>
    </dgm:pt>
    <dgm:pt modelId="{8260733A-59F1-42B2-B563-6C8194A87DC8}" type="pres">
      <dgm:prSet presAssocID="{0F86C25E-F145-471A-B3A8-CBC9411DD25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5BE44434-5729-4616-9AE3-0F82A79D8AA5}" type="presOf" srcId="{D4D99E55-9CA1-4D23-A149-315355050B23}" destId="{2D7ECE00-A214-4F54-A52B-C220911716A3}" srcOrd="0" destOrd="0" presId="urn:microsoft.com/office/officeart/2005/8/layout/pList2#1"/>
    <dgm:cxn modelId="{EDA05C7C-B05C-469E-B6F2-ED155C76981F}" srcId="{F5D85325-F039-4B7F-9DE4-D896CF86FF70}" destId="{0F86C25E-F145-471A-B3A8-CBC9411DD25F}" srcOrd="2" destOrd="0" parTransId="{5C8E9515-44AD-458E-A54E-B95D58D9CB1E}" sibTransId="{279C4647-3FE7-4A05-B053-2E8C6C32F506}"/>
    <dgm:cxn modelId="{55BB593E-3C4A-49B7-92CB-F7859A5AB616}" type="presOf" srcId="{F5D85325-F039-4B7F-9DE4-D896CF86FF70}" destId="{2BBDFAF1-82BC-49DB-ADF5-7BEE00D647FA}" srcOrd="0" destOrd="0" presId="urn:microsoft.com/office/officeart/2005/8/layout/pList2#1"/>
    <dgm:cxn modelId="{23E1AE0C-A703-4C95-AF58-A209CA86108F}" srcId="{F5D85325-F039-4B7F-9DE4-D896CF86FF70}" destId="{E544C6EE-DFB8-407A-B6CD-166C470F6DAC}" srcOrd="1" destOrd="0" parTransId="{0E1B7889-6C34-45B8-B12C-04D16D1698CD}" sibTransId="{D4D99E55-9CA1-4D23-A149-315355050B23}"/>
    <dgm:cxn modelId="{E77A802E-F4D6-43AE-BBF5-7F76F06CE164}" srcId="{F5D85325-F039-4B7F-9DE4-D896CF86FF70}" destId="{2D06CA30-445A-4C96-A170-E6AEEA7145FD}" srcOrd="0" destOrd="0" parTransId="{09375F51-CC35-4F7D-9BAF-F194C2F7DE31}" sibTransId="{00C5FECC-7C62-4FEF-BD82-8ED2ADD8578E}"/>
    <dgm:cxn modelId="{ECABAA96-9A74-404B-94B1-14C5FEE37E07}" type="presOf" srcId="{00C5FECC-7C62-4FEF-BD82-8ED2ADD8578E}" destId="{9A15C9AF-4CB6-4CB6-A8FE-8EAF377477DA}" srcOrd="0" destOrd="0" presId="urn:microsoft.com/office/officeart/2005/8/layout/pList2#1"/>
    <dgm:cxn modelId="{49A6F9F2-AE45-4ED5-BE6C-B0B1B4AFF038}" type="presOf" srcId="{E544C6EE-DFB8-407A-B6CD-166C470F6DAC}" destId="{4D921DDD-EF02-4C33-9F5B-BA3CCD5CF012}" srcOrd="0" destOrd="0" presId="urn:microsoft.com/office/officeart/2005/8/layout/pList2#1"/>
    <dgm:cxn modelId="{0D8ABF82-C969-4BF6-9F2E-59B262B9FCB2}" type="presOf" srcId="{0F86C25E-F145-471A-B3A8-CBC9411DD25F}" destId="{072C0260-CB83-4E0B-899E-AB9F0693C45B}" srcOrd="0" destOrd="0" presId="urn:microsoft.com/office/officeart/2005/8/layout/pList2#1"/>
    <dgm:cxn modelId="{3818C10E-4425-4377-B585-BC5E81A91D2D}" type="presOf" srcId="{2D06CA30-445A-4C96-A170-E6AEEA7145FD}" destId="{FE144544-727E-4295-8111-F91027AD653A}" srcOrd="0" destOrd="0" presId="urn:microsoft.com/office/officeart/2005/8/layout/pList2#1"/>
    <dgm:cxn modelId="{4AF873F4-79F4-4F3D-9B1C-6D164030AE24}" type="presParOf" srcId="{2BBDFAF1-82BC-49DB-ADF5-7BEE00D647FA}" destId="{02ECE2A8-AFEC-4A5A-AD39-9043FB1D72C8}" srcOrd="0" destOrd="0" presId="urn:microsoft.com/office/officeart/2005/8/layout/pList2#1"/>
    <dgm:cxn modelId="{CC41150F-90DB-42B9-84D8-5029B2F99545}" type="presParOf" srcId="{2BBDFAF1-82BC-49DB-ADF5-7BEE00D647FA}" destId="{E07E490F-6B28-423C-87BB-1C4B5BF694F2}" srcOrd="1" destOrd="0" presId="urn:microsoft.com/office/officeart/2005/8/layout/pList2#1"/>
    <dgm:cxn modelId="{8AD787F5-3996-413C-923E-0A220F4B22D5}" type="presParOf" srcId="{E07E490F-6B28-423C-87BB-1C4B5BF694F2}" destId="{169C61FC-DF1B-4FF5-AF89-BEAA13B828BD}" srcOrd="0" destOrd="0" presId="urn:microsoft.com/office/officeart/2005/8/layout/pList2#1"/>
    <dgm:cxn modelId="{0F330E62-A43A-4762-88A5-006F2DB1BA12}" type="presParOf" srcId="{169C61FC-DF1B-4FF5-AF89-BEAA13B828BD}" destId="{FE144544-727E-4295-8111-F91027AD653A}" srcOrd="0" destOrd="0" presId="urn:microsoft.com/office/officeart/2005/8/layout/pList2#1"/>
    <dgm:cxn modelId="{FC05510B-65AD-41B6-9EDC-893347E49450}" type="presParOf" srcId="{169C61FC-DF1B-4FF5-AF89-BEAA13B828BD}" destId="{824C2AC4-13B0-437D-A5BC-5EA1D48275A9}" srcOrd="1" destOrd="0" presId="urn:microsoft.com/office/officeart/2005/8/layout/pList2#1"/>
    <dgm:cxn modelId="{A93F9B81-5EC2-4CE2-8EB0-31FC9BE8D3A8}" type="presParOf" srcId="{169C61FC-DF1B-4FF5-AF89-BEAA13B828BD}" destId="{F70E7131-DA0E-4CBB-AB98-6D996C395A1A}" srcOrd="2" destOrd="0" presId="urn:microsoft.com/office/officeart/2005/8/layout/pList2#1"/>
    <dgm:cxn modelId="{D2DAF186-9548-4903-A3A3-1D3A469E8B6E}" type="presParOf" srcId="{E07E490F-6B28-423C-87BB-1C4B5BF694F2}" destId="{9A15C9AF-4CB6-4CB6-A8FE-8EAF377477DA}" srcOrd="1" destOrd="0" presId="urn:microsoft.com/office/officeart/2005/8/layout/pList2#1"/>
    <dgm:cxn modelId="{4B9A6106-E6FF-4DE0-B524-D0216A708971}" type="presParOf" srcId="{E07E490F-6B28-423C-87BB-1C4B5BF694F2}" destId="{8C6D4760-D5AE-4F15-BF18-4B8BF041789D}" srcOrd="2" destOrd="0" presId="urn:microsoft.com/office/officeart/2005/8/layout/pList2#1"/>
    <dgm:cxn modelId="{F7F663FE-ECF2-473E-853D-44C00CBEB1B5}" type="presParOf" srcId="{8C6D4760-D5AE-4F15-BF18-4B8BF041789D}" destId="{4D921DDD-EF02-4C33-9F5B-BA3CCD5CF012}" srcOrd="0" destOrd="0" presId="urn:microsoft.com/office/officeart/2005/8/layout/pList2#1"/>
    <dgm:cxn modelId="{B5EA2148-33AE-4953-A4FF-B626771BCD6E}" type="presParOf" srcId="{8C6D4760-D5AE-4F15-BF18-4B8BF041789D}" destId="{CB1A7092-7E0D-4935-BD97-2EAD6C22A1D2}" srcOrd="1" destOrd="0" presId="urn:microsoft.com/office/officeart/2005/8/layout/pList2#1"/>
    <dgm:cxn modelId="{1C0C7309-F6C3-45CD-B111-C06A067DB948}" type="presParOf" srcId="{8C6D4760-D5AE-4F15-BF18-4B8BF041789D}" destId="{A75BCC78-AB36-4E6C-BD57-09B02B00393A}" srcOrd="2" destOrd="0" presId="urn:microsoft.com/office/officeart/2005/8/layout/pList2#1"/>
    <dgm:cxn modelId="{636FB309-29D4-4713-A34E-11343C3B0CEC}" type="presParOf" srcId="{E07E490F-6B28-423C-87BB-1C4B5BF694F2}" destId="{2D7ECE00-A214-4F54-A52B-C220911716A3}" srcOrd="3" destOrd="0" presId="urn:microsoft.com/office/officeart/2005/8/layout/pList2#1"/>
    <dgm:cxn modelId="{7E80A15F-C1A8-4BC8-8173-EE7D472C3B33}" type="presParOf" srcId="{E07E490F-6B28-423C-87BB-1C4B5BF694F2}" destId="{2C2BC0AA-8EC7-44F3-AE2A-A5314FF5D413}" srcOrd="4" destOrd="0" presId="urn:microsoft.com/office/officeart/2005/8/layout/pList2#1"/>
    <dgm:cxn modelId="{79E6BCAB-4919-4F48-84BA-CABD88F41078}" type="presParOf" srcId="{2C2BC0AA-8EC7-44F3-AE2A-A5314FF5D413}" destId="{072C0260-CB83-4E0B-899E-AB9F0693C45B}" srcOrd="0" destOrd="0" presId="urn:microsoft.com/office/officeart/2005/8/layout/pList2#1"/>
    <dgm:cxn modelId="{B3167516-00CC-49AC-9E97-BBE8A7E5D0B1}" type="presParOf" srcId="{2C2BC0AA-8EC7-44F3-AE2A-A5314FF5D413}" destId="{220D5490-8BF8-467D-90E0-401F50BEC109}" srcOrd="1" destOrd="0" presId="urn:microsoft.com/office/officeart/2005/8/layout/pList2#1"/>
    <dgm:cxn modelId="{307F436D-BC5E-4F7C-BDB1-D1E903F5BC03}" type="presParOf" srcId="{2C2BC0AA-8EC7-44F3-AE2A-A5314FF5D413}" destId="{8260733A-59F1-42B2-B563-6C8194A87DC8}"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C7B698-2306-460C-8724-C943DA845693}">
      <dsp:nvSpPr>
        <dsp:cNvPr id="0" name=""/>
        <dsp:cNvSpPr/>
      </dsp:nvSpPr>
      <dsp:spPr>
        <a:xfrm>
          <a:off x="794069" y="1077956"/>
          <a:ext cx="2901838" cy="10077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A3898-3341-4568-BABF-7439A540E42A}">
      <dsp:nvSpPr>
        <dsp:cNvPr id="0" name=""/>
        <dsp:cNvSpPr/>
      </dsp:nvSpPr>
      <dsp:spPr>
        <a:xfrm>
          <a:off x="1968301" y="3545644"/>
          <a:ext cx="562371" cy="359918"/>
        </a:xfrm>
        <a:prstGeom prst="downArrow">
          <a:avLst/>
        </a:prstGeom>
        <a:solidFill>
          <a:schemeClr val="accent1">
            <a:tint val="60000"/>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tint val="60000"/>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dsp:style>
    </dsp:sp>
    <dsp:sp modelId="{78B4620E-A0FA-41A8-8412-9E942C8A6255}">
      <dsp:nvSpPr>
        <dsp:cNvPr id="0" name=""/>
        <dsp:cNvSpPr/>
      </dsp:nvSpPr>
      <dsp:spPr>
        <a:xfrm>
          <a:off x="899794" y="3758046"/>
          <a:ext cx="2699385" cy="82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Learning Teams</a:t>
          </a:r>
          <a:endParaRPr lang="en-US" sz="2600" kern="1200" dirty="0"/>
        </a:p>
      </dsp:txBody>
      <dsp:txXfrm>
        <a:off x="899794" y="3758046"/>
        <a:ext cx="2699385" cy="825910"/>
      </dsp:txXfrm>
    </dsp:sp>
    <dsp:sp modelId="{EBAB2DD7-2EB4-4242-A7AA-4B98AE51AF8D}">
      <dsp:nvSpPr>
        <dsp:cNvPr id="0" name=""/>
        <dsp:cNvSpPr/>
      </dsp:nvSpPr>
      <dsp:spPr>
        <a:xfrm>
          <a:off x="1849078" y="2163559"/>
          <a:ext cx="1012269" cy="1012269"/>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Values</a:t>
          </a:r>
          <a:endParaRPr lang="en-US" sz="1100" kern="1200" dirty="0"/>
        </a:p>
      </dsp:txBody>
      <dsp:txXfrm>
        <a:off x="1849078" y="2163559"/>
        <a:ext cx="1012269" cy="1012269"/>
      </dsp:txXfrm>
    </dsp:sp>
    <dsp:sp modelId="{4A0A1CB5-90C8-446C-916C-4819489BC819}">
      <dsp:nvSpPr>
        <dsp:cNvPr id="0" name=""/>
        <dsp:cNvSpPr/>
      </dsp:nvSpPr>
      <dsp:spPr>
        <a:xfrm>
          <a:off x="1124743" y="1404132"/>
          <a:ext cx="1012269" cy="1012269"/>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Vision</a:t>
          </a:r>
          <a:endParaRPr lang="en-US" sz="1100" kern="1200" dirty="0"/>
        </a:p>
      </dsp:txBody>
      <dsp:txXfrm>
        <a:off x="1124743" y="1404132"/>
        <a:ext cx="1012269" cy="1012269"/>
      </dsp:txXfrm>
    </dsp:sp>
    <dsp:sp modelId="{E062F412-8FC7-4D0E-9A9D-7398AF302455}">
      <dsp:nvSpPr>
        <dsp:cNvPr id="0" name=""/>
        <dsp:cNvSpPr/>
      </dsp:nvSpPr>
      <dsp:spPr>
        <a:xfrm>
          <a:off x="2133604" y="1143333"/>
          <a:ext cx="1012269" cy="1012269"/>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Leadership</a:t>
          </a:r>
          <a:endParaRPr lang="en-US" sz="1100" kern="1200" dirty="0"/>
        </a:p>
      </dsp:txBody>
      <dsp:txXfrm>
        <a:off x="2133604" y="1143333"/>
        <a:ext cx="1012269" cy="1012269"/>
      </dsp:txXfrm>
    </dsp:sp>
    <dsp:sp modelId="{D5BEE6CA-B410-4D7B-97F1-033285FBFB04}">
      <dsp:nvSpPr>
        <dsp:cNvPr id="0" name=""/>
        <dsp:cNvSpPr/>
      </dsp:nvSpPr>
      <dsp:spPr>
        <a:xfrm>
          <a:off x="457199" y="266696"/>
          <a:ext cx="3584576" cy="3477085"/>
        </a:xfrm>
        <a:prstGeom prst="funnel">
          <a:avLst/>
        </a:prstGeom>
        <a:solidFill>
          <a:schemeClr val="lt1">
            <a:alpha val="4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7E2402-7B7F-4867-ABEB-8487A1F85D0C}">
      <dsp:nvSpPr>
        <dsp:cNvPr id="0" name=""/>
        <dsp:cNvSpPr/>
      </dsp:nvSpPr>
      <dsp:spPr>
        <a:xfrm>
          <a:off x="1519" y="0"/>
          <a:ext cx="2364692" cy="484663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Faculty</a:t>
          </a:r>
          <a:endParaRPr lang="en-US" sz="4000" kern="1200" dirty="0"/>
        </a:p>
      </dsp:txBody>
      <dsp:txXfrm>
        <a:off x="1519" y="1938655"/>
        <a:ext cx="2364692" cy="1938655"/>
      </dsp:txXfrm>
    </dsp:sp>
    <dsp:sp modelId="{C7F3EAE5-913C-42EC-BEA5-EB1A54EFA042}">
      <dsp:nvSpPr>
        <dsp:cNvPr id="0" name=""/>
        <dsp:cNvSpPr/>
      </dsp:nvSpPr>
      <dsp:spPr>
        <a:xfrm>
          <a:off x="381000" y="295268"/>
          <a:ext cx="1613930" cy="1613930"/>
        </a:xfrm>
        <a:prstGeom prst="ellipse">
          <a:avLst/>
        </a:prstGeom>
        <a:blipFill rotWithShape="1">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9C5F1-7891-4E04-8E57-45E0E74DB1C2}">
      <dsp:nvSpPr>
        <dsp:cNvPr id="0" name=""/>
        <dsp:cNvSpPr/>
      </dsp:nvSpPr>
      <dsp:spPr>
        <a:xfrm>
          <a:off x="2437153" y="0"/>
          <a:ext cx="2364692" cy="484663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Advisor</a:t>
          </a:r>
          <a:endParaRPr lang="en-US" sz="4000" kern="1200" dirty="0"/>
        </a:p>
      </dsp:txBody>
      <dsp:txXfrm>
        <a:off x="2437153" y="1938655"/>
        <a:ext cx="2364692" cy="1938655"/>
      </dsp:txXfrm>
    </dsp:sp>
    <dsp:sp modelId="{BC1C3959-EEC2-41C0-90CC-25E576E13364}">
      <dsp:nvSpPr>
        <dsp:cNvPr id="0" name=""/>
        <dsp:cNvSpPr/>
      </dsp:nvSpPr>
      <dsp:spPr>
        <a:xfrm>
          <a:off x="2819393" y="295268"/>
          <a:ext cx="1613930" cy="1613930"/>
        </a:xfrm>
        <a:prstGeom prst="ellipse">
          <a:avLst/>
        </a:prstGeom>
        <a:blipFill rotWithShape="1">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7C304-5FC3-449A-ABCF-04863548AE9B}">
      <dsp:nvSpPr>
        <dsp:cNvPr id="0" name=""/>
        <dsp:cNvSpPr/>
      </dsp:nvSpPr>
      <dsp:spPr>
        <a:xfrm>
          <a:off x="4872787" y="0"/>
          <a:ext cx="2364692" cy="484663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Student</a:t>
          </a:r>
          <a:endParaRPr lang="en-US" sz="4000" kern="1200" dirty="0"/>
        </a:p>
      </dsp:txBody>
      <dsp:txXfrm>
        <a:off x="4872787" y="1938655"/>
        <a:ext cx="2364692" cy="1938655"/>
      </dsp:txXfrm>
    </dsp:sp>
    <dsp:sp modelId="{376F827F-68F3-4857-AB3E-F3CF0B0D76F4}">
      <dsp:nvSpPr>
        <dsp:cNvPr id="0" name=""/>
        <dsp:cNvSpPr/>
      </dsp:nvSpPr>
      <dsp:spPr>
        <a:xfrm>
          <a:off x="5333997" y="371478"/>
          <a:ext cx="1613930" cy="1613930"/>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6000" b="-6000"/>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0E9DB-E0E9-41A7-A289-CF1F29E7DB16}">
      <dsp:nvSpPr>
        <dsp:cNvPr id="0" name=""/>
        <dsp:cNvSpPr/>
      </dsp:nvSpPr>
      <dsp:spPr>
        <a:xfrm>
          <a:off x="289560" y="3877310"/>
          <a:ext cx="6659880" cy="726995"/>
        </a:xfrm>
        <a:prstGeom prst="leftRightArrow">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DE6A9-34BE-4461-B59D-4FE319C291F6}">
      <dsp:nvSpPr>
        <dsp:cNvPr id="0" name=""/>
        <dsp:cNvSpPr/>
      </dsp:nvSpPr>
      <dsp:spPr>
        <a:xfrm>
          <a:off x="0" y="0"/>
          <a:ext cx="3313043" cy="4525963"/>
        </a:xfrm>
        <a:prstGeom prst="triangl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BE87D-118B-4821-853A-6431728E5FDC}">
      <dsp:nvSpPr>
        <dsp:cNvPr id="0" name=""/>
        <dsp:cNvSpPr/>
      </dsp:nvSpPr>
      <dsp:spPr>
        <a:xfrm>
          <a:off x="1656521" y="455027"/>
          <a:ext cx="2153478" cy="107138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Time</a:t>
          </a:r>
          <a:endParaRPr lang="en-US" sz="3200" kern="1200" dirty="0"/>
        </a:p>
      </dsp:txBody>
      <dsp:txXfrm>
        <a:off x="1656521" y="455027"/>
        <a:ext cx="2153478" cy="1071380"/>
      </dsp:txXfrm>
    </dsp:sp>
    <dsp:sp modelId="{971347B9-2583-4F1B-8978-B2E19160948F}">
      <dsp:nvSpPr>
        <dsp:cNvPr id="0" name=""/>
        <dsp:cNvSpPr/>
      </dsp:nvSpPr>
      <dsp:spPr>
        <a:xfrm>
          <a:off x="1656521" y="1660330"/>
          <a:ext cx="2153478" cy="107138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Resources</a:t>
          </a:r>
          <a:endParaRPr lang="en-US" sz="3200" kern="1200" dirty="0"/>
        </a:p>
      </dsp:txBody>
      <dsp:txXfrm>
        <a:off x="1656521" y="1660330"/>
        <a:ext cx="2153478" cy="1071380"/>
      </dsp:txXfrm>
    </dsp:sp>
    <dsp:sp modelId="{E4A48F07-0586-4338-A7B3-08C324391248}">
      <dsp:nvSpPr>
        <dsp:cNvPr id="0" name=""/>
        <dsp:cNvSpPr/>
      </dsp:nvSpPr>
      <dsp:spPr>
        <a:xfrm>
          <a:off x="1656521" y="2865632"/>
          <a:ext cx="2153478" cy="1071380"/>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Empathy</a:t>
          </a:r>
          <a:endParaRPr lang="en-US" sz="3200" kern="1200" dirty="0"/>
        </a:p>
      </dsp:txBody>
      <dsp:txXfrm>
        <a:off x="1656521" y="2865632"/>
        <a:ext cx="2153478" cy="10713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ECE2A8-AFEC-4A5A-AD39-9043FB1D72C8}">
      <dsp:nvSpPr>
        <dsp:cNvPr id="0" name=""/>
        <dsp:cNvSpPr/>
      </dsp:nvSpPr>
      <dsp:spPr>
        <a:xfrm>
          <a:off x="0" y="0"/>
          <a:ext cx="3898900" cy="1920240"/>
        </a:xfrm>
        <a:prstGeom prst="roundRect">
          <a:avLst>
            <a:gd name="adj" fmla="val 10000"/>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0E7131-DA0E-4CBB-AB98-6D996C395A1A}">
      <dsp:nvSpPr>
        <dsp:cNvPr id="0" name=""/>
        <dsp:cNvSpPr/>
      </dsp:nvSpPr>
      <dsp:spPr>
        <a:xfrm>
          <a:off x="116967" y="256032"/>
          <a:ext cx="1145301" cy="1408176"/>
        </a:xfrm>
        <a:prstGeom prst="roundRect">
          <a:avLst>
            <a:gd name="adj" fmla="val 10000"/>
          </a:avLst>
        </a:prstGeom>
        <a:blipFill rotWithShape="1">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144544-727E-4295-8111-F91027AD653A}">
      <dsp:nvSpPr>
        <dsp:cNvPr id="0" name=""/>
        <dsp:cNvSpPr/>
      </dsp:nvSpPr>
      <dsp:spPr>
        <a:xfrm rot="10800000">
          <a:off x="116967" y="1920239"/>
          <a:ext cx="1145301" cy="2346960"/>
        </a:xfrm>
        <a:prstGeom prst="round2SameRect">
          <a:avLst>
            <a:gd name="adj1" fmla="val 10500"/>
            <a:gd name="adj2" fmla="val 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Internet</a:t>
          </a:r>
        </a:p>
        <a:p>
          <a:pPr lvl="0" algn="ctr" defTabSz="666750">
            <a:lnSpc>
              <a:spcPct val="90000"/>
            </a:lnSpc>
            <a:spcBef>
              <a:spcPct val="0"/>
            </a:spcBef>
            <a:spcAft>
              <a:spcPct val="35000"/>
            </a:spcAft>
          </a:pPr>
          <a:r>
            <a:rPr lang="en-US" sz="1500" kern="1200" dirty="0" smtClean="0"/>
            <a:t>Global</a:t>
          </a:r>
        </a:p>
        <a:p>
          <a:pPr lvl="0" algn="ctr" defTabSz="666750">
            <a:lnSpc>
              <a:spcPct val="90000"/>
            </a:lnSpc>
            <a:spcBef>
              <a:spcPct val="0"/>
            </a:spcBef>
            <a:spcAft>
              <a:spcPct val="35000"/>
            </a:spcAft>
          </a:pPr>
          <a:r>
            <a:rPr lang="en-US" sz="1500" kern="1200" dirty="0" smtClean="0"/>
            <a:t>Support</a:t>
          </a:r>
        </a:p>
        <a:p>
          <a:pPr lvl="0" algn="ctr" defTabSz="666750">
            <a:lnSpc>
              <a:spcPct val="90000"/>
            </a:lnSpc>
            <a:spcBef>
              <a:spcPct val="0"/>
            </a:spcBef>
            <a:spcAft>
              <a:spcPct val="35000"/>
            </a:spcAft>
          </a:pPr>
          <a:r>
            <a:rPr lang="en-US" sz="1500" kern="1200" dirty="0" smtClean="0"/>
            <a:t>Computer</a:t>
          </a:r>
        </a:p>
        <a:p>
          <a:pPr lvl="0" algn="ctr" defTabSz="666750">
            <a:lnSpc>
              <a:spcPct val="90000"/>
            </a:lnSpc>
            <a:spcBef>
              <a:spcPct val="0"/>
            </a:spcBef>
            <a:spcAft>
              <a:spcPct val="35000"/>
            </a:spcAft>
          </a:pPr>
          <a:r>
            <a:rPr lang="en-US" sz="1500" kern="1200" dirty="0" smtClean="0"/>
            <a:t>Phone</a:t>
          </a:r>
        </a:p>
        <a:p>
          <a:pPr lvl="0" algn="ctr" defTabSz="666750">
            <a:lnSpc>
              <a:spcPct val="90000"/>
            </a:lnSpc>
            <a:spcBef>
              <a:spcPct val="0"/>
            </a:spcBef>
            <a:spcAft>
              <a:spcPct val="35000"/>
            </a:spcAft>
          </a:pPr>
          <a:endParaRPr lang="en-US" sz="1500" kern="1200" dirty="0"/>
        </a:p>
      </dsp:txBody>
      <dsp:txXfrm rot="10800000">
        <a:off x="116967" y="1920239"/>
        <a:ext cx="1145301" cy="2346960"/>
      </dsp:txXfrm>
    </dsp:sp>
    <dsp:sp modelId="{A75BCC78-AB36-4E6C-BD57-09B02B00393A}">
      <dsp:nvSpPr>
        <dsp:cNvPr id="0" name=""/>
        <dsp:cNvSpPr/>
      </dsp:nvSpPr>
      <dsp:spPr>
        <a:xfrm>
          <a:off x="1376799" y="256032"/>
          <a:ext cx="1145301" cy="1408176"/>
        </a:xfrm>
        <a:prstGeom prst="roundRect">
          <a:avLst>
            <a:gd name="adj" fmla="val 10000"/>
          </a:avLst>
        </a:prstGeom>
        <a:blipFill rotWithShape="1">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21DDD-EF02-4C33-9F5B-BA3CCD5CF012}">
      <dsp:nvSpPr>
        <dsp:cNvPr id="0" name=""/>
        <dsp:cNvSpPr/>
      </dsp:nvSpPr>
      <dsp:spPr>
        <a:xfrm rot="10800000">
          <a:off x="1376799" y="1920239"/>
          <a:ext cx="1145301" cy="2346960"/>
        </a:xfrm>
        <a:prstGeom prst="round2SameRect">
          <a:avLst>
            <a:gd name="adj1" fmla="val 10500"/>
            <a:gd name="adj2" fmla="val 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Social</a:t>
          </a:r>
        </a:p>
        <a:p>
          <a:pPr lvl="0" algn="ctr" defTabSz="666750">
            <a:lnSpc>
              <a:spcPct val="90000"/>
            </a:lnSpc>
            <a:spcBef>
              <a:spcPct val="0"/>
            </a:spcBef>
            <a:spcAft>
              <a:spcPct val="35000"/>
            </a:spcAft>
          </a:pPr>
          <a:r>
            <a:rPr lang="en-US" sz="1500" b="1" kern="1200" dirty="0" smtClean="0"/>
            <a:t>Networks</a:t>
          </a:r>
        </a:p>
        <a:p>
          <a:pPr lvl="0" algn="ctr" defTabSz="666750">
            <a:lnSpc>
              <a:spcPct val="90000"/>
            </a:lnSpc>
            <a:spcBef>
              <a:spcPct val="0"/>
            </a:spcBef>
            <a:spcAft>
              <a:spcPct val="35000"/>
            </a:spcAft>
          </a:pPr>
          <a:r>
            <a:rPr lang="en-US" sz="1500" kern="1200" dirty="0" smtClean="0"/>
            <a:t>Twitter</a:t>
          </a:r>
        </a:p>
        <a:p>
          <a:pPr lvl="0" algn="ctr" defTabSz="666750">
            <a:lnSpc>
              <a:spcPct val="90000"/>
            </a:lnSpc>
            <a:spcBef>
              <a:spcPct val="0"/>
            </a:spcBef>
            <a:spcAft>
              <a:spcPct val="35000"/>
            </a:spcAft>
          </a:pPr>
          <a:r>
            <a:rPr lang="en-US" sz="1500" kern="1200" dirty="0" smtClean="0"/>
            <a:t>Facebook</a:t>
          </a:r>
        </a:p>
        <a:p>
          <a:pPr lvl="0" algn="ctr" defTabSz="666750">
            <a:lnSpc>
              <a:spcPct val="90000"/>
            </a:lnSpc>
            <a:spcBef>
              <a:spcPct val="0"/>
            </a:spcBef>
            <a:spcAft>
              <a:spcPct val="35000"/>
            </a:spcAft>
          </a:pPr>
          <a:r>
            <a:rPr lang="en-US" sz="1500" kern="1200" dirty="0" err="1" smtClean="0"/>
            <a:t>LinkedIN</a:t>
          </a:r>
          <a:endParaRPr lang="en-US" sz="1500" kern="1200" dirty="0"/>
        </a:p>
      </dsp:txBody>
      <dsp:txXfrm rot="10800000">
        <a:off x="1376799" y="1920239"/>
        <a:ext cx="1145301" cy="2346960"/>
      </dsp:txXfrm>
    </dsp:sp>
    <dsp:sp modelId="{8260733A-59F1-42B2-B563-6C8194A87DC8}">
      <dsp:nvSpPr>
        <dsp:cNvPr id="0" name=""/>
        <dsp:cNvSpPr/>
      </dsp:nvSpPr>
      <dsp:spPr>
        <a:xfrm>
          <a:off x="2636631" y="256032"/>
          <a:ext cx="1145301" cy="1408176"/>
        </a:xfrm>
        <a:prstGeom prst="roundRect">
          <a:avLst>
            <a:gd name="adj" fmla="val 10000"/>
          </a:avLst>
        </a:prstGeom>
        <a:blipFill rotWithShape="1">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C0260-CB83-4E0B-899E-AB9F0693C45B}">
      <dsp:nvSpPr>
        <dsp:cNvPr id="0" name=""/>
        <dsp:cNvSpPr/>
      </dsp:nvSpPr>
      <dsp:spPr>
        <a:xfrm rot="10800000">
          <a:off x="2636631" y="1920239"/>
          <a:ext cx="1145301" cy="2346960"/>
        </a:xfrm>
        <a:prstGeom prst="round2SameRect">
          <a:avLst>
            <a:gd name="adj1" fmla="val 10500"/>
            <a:gd name="adj2" fmla="val 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Online Learning</a:t>
          </a:r>
        </a:p>
        <a:p>
          <a:pPr lvl="0" algn="ctr" defTabSz="666750">
            <a:lnSpc>
              <a:spcPct val="90000"/>
            </a:lnSpc>
            <a:spcBef>
              <a:spcPct val="0"/>
            </a:spcBef>
            <a:spcAft>
              <a:spcPct val="35000"/>
            </a:spcAft>
          </a:pPr>
          <a:r>
            <a:rPr lang="en-US" sz="1500" kern="1200" dirty="0" smtClean="0"/>
            <a:t>Work</a:t>
          </a:r>
        </a:p>
        <a:p>
          <a:pPr lvl="0" algn="ctr" defTabSz="666750">
            <a:lnSpc>
              <a:spcPct val="90000"/>
            </a:lnSpc>
            <a:spcBef>
              <a:spcPct val="0"/>
            </a:spcBef>
            <a:spcAft>
              <a:spcPct val="35000"/>
            </a:spcAft>
          </a:pPr>
          <a:r>
            <a:rPr lang="en-US" sz="1500" kern="1200" dirty="0" smtClean="0"/>
            <a:t>Home</a:t>
          </a:r>
        </a:p>
        <a:p>
          <a:pPr lvl="0" algn="ctr" defTabSz="666750">
            <a:lnSpc>
              <a:spcPct val="90000"/>
            </a:lnSpc>
            <a:spcBef>
              <a:spcPct val="0"/>
            </a:spcBef>
            <a:spcAft>
              <a:spcPct val="35000"/>
            </a:spcAft>
          </a:pPr>
          <a:r>
            <a:rPr lang="en-US" sz="1500" kern="1200" dirty="0" smtClean="0"/>
            <a:t>School</a:t>
          </a:r>
          <a:endParaRPr lang="en-US" sz="1500" kern="1200" dirty="0"/>
        </a:p>
      </dsp:txBody>
      <dsp:txXfrm rot="10800000">
        <a:off x="2636631" y="1920239"/>
        <a:ext cx="1145301" cy="234696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6BA9A-7A2A-4D3A-9D96-3F0BDCE33728}" type="datetimeFigureOut">
              <a:rPr lang="en-US" smtClean="0"/>
              <a:pPr/>
              <a:t>10/1/2012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A6CBB-A003-47B7-BC35-402E08A8A52E}" type="slidenum">
              <a:rPr lang="en-US" smtClean="0"/>
              <a:pPr/>
              <a:t>‹#›</a:t>
            </a:fld>
            <a:endParaRPr lang="en-US" dirty="0"/>
          </a:p>
        </p:txBody>
      </p:sp>
    </p:spTree>
    <p:extLst>
      <p:ext uri="{BB962C8B-B14F-4D97-AF65-F5344CB8AC3E}">
        <p14:creationId xmlns:p14="http://schemas.microsoft.com/office/powerpoint/2010/main" xmlns="" val="248710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1</a:t>
            </a:fld>
            <a:endParaRPr lang="en-US" dirty="0"/>
          </a:p>
        </p:txBody>
      </p:sp>
    </p:spTree>
    <p:extLst>
      <p:ext uri="{BB962C8B-B14F-4D97-AF65-F5344CB8AC3E}">
        <p14:creationId xmlns:p14="http://schemas.microsoft.com/office/powerpoint/2010/main" xmlns="" val="425450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strategies</a:t>
            </a:r>
            <a:r>
              <a:rPr lang="en-US" baseline="0" dirty="0" smtClean="0"/>
              <a:t> for faculty to maintain are making sure students and trainees are aware of open door policies. For example, students should always know the best time to reach instructors, contact information, and the location such as via office, phone, or email. This assures the student that the instructor is there for them in times of need. Student should always have resources needed to do well in the class such as a detailed syllabus, grading rubrics, and an open forum to explain assignments. Advisors are liaisons to the students instructors if they are unable to reach them.  Instructors may show students they are empathic to this adult learning environment and willing to work with students. Although they may be empathic, faculty must show students that rules will be enforced when it is determined that student is not showing effort on their end and it is not of an extreme nature. This is were communication is extremely important. </a:t>
            </a: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10</a:t>
            </a:fld>
            <a:endParaRPr lang="en-US" dirty="0"/>
          </a:p>
        </p:txBody>
      </p:sp>
    </p:spTree>
    <p:extLst>
      <p:ext uri="{BB962C8B-B14F-4D97-AF65-F5344CB8AC3E}">
        <p14:creationId xmlns:p14="http://schemas.microsoft.com/office/powerpoint/2010/main" xmlns="" val="27170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most successful and forward-thinking projects that we have considered use existing, easily accessible, and common technologies that are a familiar part of learners’ everyday lives such as social networks, games, and discussion forums (Fadel, 2010).</a:t>
            </a:r>
          </a:p>
          <a:p>
            <a:r>
              <a:rPr lang="en-US" dirty="0" smtClean="0"/>
              <a:t>The use of familiar technology can have particular benefits for learners who perhaps have not excelled in more traditional classroom settings (Fadel, 2010).</a:t>
            </a:r>
          </a:p>
          <a:p>
            <a:r>
              <a:rPr lang="en-US" dirty="0" smtClean="0"/>
              <a:t>Simple-to-use and simple-to-understand technologies can also help give teachers the confidence to integrate them into their existing practices in creative ways (Fadel, 2010).</a:t>
            </a:r>
          </a:p>
          <a:p>
            <a:r>
              <a:rPr lang="en-US" dirty="0" smtClean="0"/>
              <a:t>Rather than wondering whether it should be technology that promotes change in education or if education should lead the way, there is growing recognition that the relation between the two is symbiotic; that technology and educational change happen alongside one another (Fadel, 2010).</a:t>
            </a:r>
          </a:p>
          <a:p>
            <a:endParaRPr lang="en-US" dirty="0" smtClean="0"/>
          </a:p>
          <a:p>
            <a:r>
              <a:rPr lang="en-US" dirty="0" smtClean="0"/>
              <a:t>Fadel, C. (2010). Best practices in education technology. White Paper Retrieved September 28, 2012 from http://www.cisco.com/web/strategy/docs/education/edu_tech_best_practices_wp.pdf  </a:t>
            </a: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11</a:t>
            </a:fld>
            <a:endParaRPr lang="en-US" dirty="0"/>
          </a:p>
        </p:txBody>
      </p:sp>
    </p:spTree>
    <p:extLst>
      <p:ext uri="{BB962C8B-B14F-4D97-AF65-F5344CB8AC3E}">
        <p14:creationId xmlns:p14="http://schemas.microsoft.com/office/powerpoint/2010/main" xmlns="" val="1292211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Leadership is the single most important factor affecting the successful integration of technology. In addition to modeling the use of technology, supportive faculty highlight the efforts of those who attempt to use technology to improve teaching and learning.</a:t>
            </a:r>
          </a:p>
          <a:p>
            <a:r>
              <a:rPr lang="en-US" dirty="0" smtClean="0"/>
              <a:t>2. Truly integrating technology into teaching and learning is a slow, time-consuming process that requires substantial levels</a:t>
            </a:r>
            <a:r>
              <a:rPr lang="en-US" baseline="0" dirty="0" smtClean="0"/>
              <a:t> of support and encouragement for educators.</a:t>
            </a:r>
          </a:p>
          <a:p>
            <a:r>
              <a:rPr lang="en-US" baseline="0" dirty="0" smtClean="0"/>
              <a:t>3. Effective use of technology requires improvements in teaching. It’s the combined effect of effective teaching and pedagogically sound technologies that lead to improvements in learning.</a:t>
            </a:r>
          </a:p>
          <a:p>
            <a:r>
              <a:rPr lang="en-US" baseline="0" dirty="0" smtClean="0"/>
              <a:t>4. Experiences in the field confirm the notion that teachers need on-site and on-demand technical with both technology and the integration of technology into teaching and learning.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12</a:t>
            </a:fld>
            <a:endParaRPr lang="en-US" dirty="0"/>
          </a:p>
        </p:txBody>
      </p:sp>
    </p:spTree>
    <p:extLst>
      <p:ext uri="{BB962C8B-B14F-4D97-AF65-F5344CB8AC3E}">
        <p14:creationId xmlns:p14="http://schemas.microsoft.com/office/powerpoint/2010/main" xmlns="" val="136044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 this</a:t>
            </a:r>
            <a:r>
              <a:rPr lang="en-US" baseline="0" dirty="0" smtClean="0"/>
              <a:t> presentation we discussed best practices that are simple to implement into any learning institution with a little hard work from all interested parties. We learned today that Professional Learning Teams are a great way to bring teams of teachers, program administrators, and staff together to create a cohesive learning environment for students. We also learned that these same teams can help to develop peer to peer coaching or training, and create change when and where needed through a collaborative effort. We also learned today that there are different engagement strategies' for faculty to use with adult learners. These engagement strategies are easier to implement when utilizing the knowledge of Malcolm Knowles six characteristics of the adult learner to create the best adult learning environment. Through collaborative and cooperative learning we found that building relationships around all parties involved such as faculty, support, advisor support, and student involvement we can create and maximize the learning opportunities for adult learners. Finally we learned that utilizing Technology effectively within the adult learning environment be can enhance through utilizing highly qualified leadership. </a:t>
            </a: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a:t>
            </a:r>
            <a:r>
              <a:rPr lang="en-US" baseline="0" dirty="0" smtClean="0"/>
              <a:t> the best practices for Adult Education will be vary from each institution. Learning Team A researched different best practices and have come across a few that are easy to implement and offer a promising outcome. The first that we will discuss will be Professional Learning Teams, next will be Engagement Strategies, then Collaborative and Cooperative Learning, and last but not least, the Utilization of Technology. Once we have discussed each best practice we will review some highlights of each to have some take away’s from today’s presentation. </a:t>
            </a: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Professional Learning Teams (PLTs) are collaborative teams of teachers, administrators and staff who work together to improve teaching practices and to enhance the learning environment for students (SERVE Center, 2012). Professional Learning Teams also serve as professional development opportunities within local school environments (SERVE Center, 2012). Professional Learning Teams include peer to peer observations, improves classroom behaviors of teachers and students, promotes school evolution and allows teachers to share leadership, vision and values (SEDL, 2012).  Additionally PLTs assist with creating effective learning environments through sharing knowledge, experiences, and research and implementation new strategies (SEDL, 2012). Professional Learning Teams also supports curriculum reform and enhancement and creates positive results within the classrooms. </a:t>
            </a:r>
          </a:p>
          <a:p>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school districts utilize Professional Learning Teams. As part of professional development, a middle school in Placentia Yorba Linda Unified School District encourages the use of Professional Learning Teams. Each week the teachers within each department meet to discuss lesson plans, successes and challenges within the classroom, and best practices.  Through the weekly meetings the teams compare student reactions to certain assignments, and projects, along with discussing how to optimize instruction time. The teachers collaborate in creating exams, project rubrics and work to improve classroom behaviors of students. In addition to collaborating, the teachers perform peer to peer observations and offer suggestions on how to be more effective and provide positive feedback to encourage professional growth.  Teachers also discuss strategies to assist students who are struggling with curriculum and assignments. This practice helps ensure student improvement and success. </a:t>
            </a:r>
          </a:p>
          <a:p>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Malcom</a:t>
            </a:r>
            <a:r>
              <a:rPr lang="en-US" baseline="0" dirty="0" smtClean="0"/>
              <a:t> Knowles was a researcher in understanding how adults learn. The six characteristics of the adult learner as defined by Knowles are:</a:t>
            </a:r>
          </a:p>
          <a:p>
            <a:pPr marL="228600" indent="-228600">
              <a:buAutoNum type="arabicPeriod"/>
            </a:pPr>
            <a:r>
              <a:rPr lang="en-US" baseline="0" dirty="0" smtClean="0"/>
              <a:t>Autonomous and self-directed</a:t>
            </a:r>
          </a:p>
          <a:p>
            <a:pPr marL="228600" indent="-228600">
              <a:buAutoNum type="arabicPeriod"/>
            </a:pPr>
            <a:r>
              <a:rPr lang="en-US" baseline="0" dirty="0" smtClean="0"/>
              <a:t>Holds foundations of experience and knowledge</a:t>
            </a:r>
          </a:p>
          <a:p>
            <a:pPr marL="228600" indent="-228600">
              <a:buAutoNum type="arabicPeriod"/>
            </a:pPr>
            <a:r>
              <a:rPr lang="en-US" baseline="0" dirty="0" smtClean="0"/>
              <a:t>Goal oriented </a:t>
            </a:r>
          </a:p>
          <a:p>
            <a:pPr marL="228600" indent="-228600">
              <a:buAutoNum type="arabicPeriod"/>
            </a:pPr>
            <a:r>
              <a:rPr lang="en-US" baseline="0" dirty="0" smtClean="0"/>
              <a:t>Relevancy oriented</a:t>
            </a:r>
          </a:p>
          <a:p>
            <a:pPr marL="228600" indent="-228600">
              <a:buAutoNum type="arabicPeriod"/>
            </a:pPr>
            <a:r>
              <a:rPr lang="en-US" baseline="0" dirty="0" smtClean="0"/>
              <a:t>Practical</a:t>
            </a:r>
          </a:p>
          <a:p>
            <a:pPr marL="228600" indent="-228600">
              <a:buAutoNum type="arabicPeriod"/>
            </a:pPr>
            <a:r>
              <a:rPr lang="en-US" baseline="0" dirty="0" smtClean="0"/>
              <a:t>Needing respect</a:t>
            </a:r>
          </a:p>
          <a:p>
            <a:pPr marL="228600" indent="-228600">
              <a:buNone/>
            </a:pPr>
            <a:r>
              <a:rPr lang="en-US" baseline="0" dirty="0" smtClean="0"/>
              <a:t>Knowles states that adults learn best when there is trust between instructor and student and when expectations are clearly defined. (Knowles, 1970). </a:t>
            </a:r>
          </a:p>
          <a:p>
            <a:pPr marL="228600" indent="-228600">
              <a:buNone/>
            </a:pPr>
            <a:r>
              <a:rPr lang="en-US" baseline="0" dirty="0" smtClean="0"/>
              <a:t>Engagement strategies help to build that trust and foster a friendly learning environment. Effective engagement strategies help students to gain knowledge and enhance skills. These strategies help students to retain information longer and develop critical thinking skills. Engaging students encourages interaction between instructor and students.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1. Space-An</a:t>
            </a:r>
            <a:r>
              <a:rPr lang="en-US" baseline="0" dirty="0" smtClean="0"/>
              <a:t> instructor uses the space of the room to facilitate involvement of learners. The instructor can move around the room to make sure learners are “on task” and gives all them the chance to interact with the instructor. This will help the inactive students to become involved in the discussion.</a:t>
            </a:r>
          </a:p>
          <a:p>
            <a:r>
              <a:rPr lang="en-US" baseline="0" dirty="0" smtClean="0"/>
              <a:t>2. Instructors can make lectures more interactive by using the Predict, Experience, Reflect model. Students predict the outcome of a lesson, experience the lesson and reflect on what they thought they would learn compared to what they actually learned. </a:t>
            </a:r>
            <a:endParaRPr lang="en-US" dirty="0" smtClean="0"/>
          </a:p>
          <a:p>
            <a:r>
              <a:rPr lang="en-US" dirty="0" smtClean="0"/>
              <a:t>3. Ticket to Exit</a:t>
            </a:r>
            <a:r>
              <a:rPr lang="en-US" baseline="0" dirty="0" smtClean="0"/>
              <a:t> helps students recall information and details of a lesson. At the end of the lesson, the instructor gives each students a “ticket” that states “today I learned…” Each student must write a response and hand back to the teacher, thus a ticket to exit. This will help students to remember what was learned and indicates to the instructor that the lesson was taught effectively. This can help to determine if adjustments need to be made to the lesson.</a:t>
            </a:r>
          </a:p>
          <a:p>
            <a:r>
              <a:rPr lang="en-US" baseline="0" dirty="0" smtClean="0"/>
              <a:t>4. The Wait Game is based on the idea that students need time to think and respond to questions. Instructor give students three to seven seconds to respond to discussion which provides a higher quality response.</a:t>
            </a:r>
          </a:p>
          <a:p>
            <a:r>
              <a:rPr lang="en-US" baseline="0" dirty="0" smtClean="0"/>
              <a:t>5. Give One-Get One-Students are assigned partners. Students then make a list of all facts or ideas they have learned. Each student shares one idea or fact with his/her partner. The partner also shares a fact. Then students move around the room, gathering as many facts or ideas as they can.</a:t>
            </a:r>
          </a:p>
          <a:p>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and cooperative</a:t>
            </a:r>
            <a:r>
              <a:rPr lang="en-US" baseline="0" dirty="0" smtClean="0"/>
              <a:t> learning is not just “group work” or allowing students to work together to solve a problem.  Traditionally group work consists of giving out handouts and students work together to solve the problem.  Collaborative and cooperative grouping strategies revolve around accountability and ensuring no students are able to hide and not complete any work.   Strategies including the jigsaw, numbered heads together, think-pair-share, and the Inside outside circle are cooperative learning strategies that enforce accountability and require each student to understand the content that is being presented.  </a:t>
            </a: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7</a:t>
            </a:fld>
            <a:endParaRPr lang="en-US" dirty="0"/>
          </a:p>
        </p:txBody>
      </p:sp>
    </p:spTree>
    <p:extLst>
      <p:ext uri="{BB962C8B-B14F-4D97-AF65-F5344CB8AC3E}">
        <p14:creationId xmlns:p14="http://schemas.microsoft.com/office/powerpoint/2010/main" xmlns="" val="51912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AutoNum type="arabicPeriod"/>
            </a:pPr>
            <a:r>
              <a:rPr lang="en-US" sz="1200" kern="1200" baseline="0" dirty="0" smtClean="0">
                <a:solidFill>
                  <a:schemeClr val="tx1"/>
                </a:solidFill>
                <a:latin typeface="+mn-lt"/>
                <a:ea typeface="+mn-ea"/>
                <a:cs typeface="+mn-cs"/>
              </a:rPr>
              <a:t>The jigsaw learning activity can be used in groups of at least 4 to 6 students.  The groups should be mixed by academic level and each student is held accountable for one part of the topic.  The lesson or topic should be divided into parts based on how many people are in each jigsaw group.  Each member of the group is assigned a part of the topic and that person must conduct research and become the expert of the material.   The members of the group then disperse to other groups and present their findings to the other groups.  Eventually each group member has heard each part of the lesson as each member presents and discusses their research.  </a:t>
            </a:r>
          </a:p>
          <a:p>
            <a:pPr marL="228600" indent="-228600">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numbered heads together strategy, teams are comprised of 4 students.   A question is given to the  class and groups discuss the question to ensure each member knows the answer.    The teacher calls out a team number and an individual number and that person is required to answer the question (i.e. Group A, person 2).   Every student is held accountable as they do not know if they will be the one called and must be prepared to answer the question. </a:t>
            </a:r>
          </a:p>
          <a:p>
            <a:pPr marL="228600" indent="-228600">
              <a:buAutoNum type="arabicPeriod"/>
            </a:pPr>
            <a:r>
              <a:rPr lang="en-US" sz="1200" kern="1200" baseline="0" dirty="0" smtClean="0">
                <a:solidFill>
                  <a:schemeClr val="tx1"/>
                </a:solidFill>
                <a:latin typeface="+mn-lt"/>
                <a:ea typeface="+mn-ea"/>
                <a:cs typeface="+mn-cs"/>
              </a:rPr>
              <a:t>Using “Think-pair-share” allows students to turn to their partner and have a discussion on the material that is being questioned.  Students are able to bounce ideas off each other and perhaps have their question answered by one of their peers.  </a:t>
            </a:r>
          </a:p>
          <a:p>
            <a:pPr marL="228600" indent="-228600">
              <a:buAutoNum type="arabicPeriod"/>
            </a:pPr>
            <a:r>
              <a:rPr lang="en-US" sz="1200" kern="1200" baseline="0" dirty="0" smtClean="0">
                <a:solidFill>
                  <a:schemeClr val="tx1"/>
                </a:solidFill>
                <a:latin typeface="+mn-lt"/>
                <a:ea typeface="+mn-ea"/>
                <a:cs typeface="+mn-cs"/>
              </a:rPr>
              <a:t>The inside outside circle strategy can be used in larger groups and allows the student to get out of their seat while still discussing and learning the material.   A large circle is formed on the inside and a smaller circle is formed on the inside.  This can be done by modifying the spacing among each student.   Students begin walking around to music and when the music stops a student should be facing someone on the outside circle.  Time is given for the pairs to discuss the question or material and the activity repeats.   </a:t>
            </a:r>
            <a:r>
              <a:rPr lang="en-US" dirty="0" smtClean="0"/>
              <a:t/>
            </a:r>
            <a:br>
              <a:rPr lang="en-US" dirty="0" smtClean="0"/>
            </a:br>
            <a:r>
              <a:rPr lang="en-US" dirty="0" smtClean="0"/>
              <a:t/>
            </a:r>
            <a:br>
              <a:rPr lang="en-US" dirty="0" smtClean="0"/>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8</a:t>
            </a:fld>
            <a:endParaRPr lang="en-US" dirty="0"/>
          </a:p>
        </p:txBody>
      </p:sp>
    </p:spTree>
    <p:extLst>
      <p:ext uri="{BB962C8B-B14F-4D97-AF65-F5344CB8AC3E}">
        <p14:creationId xmlns:p14="http://schemas.microsoft.com/office/powerpoint/2010/main" xmlns="" val="69164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and advisor support is the key to success for any student whether in a traditional learner environment or online. Students need to not only hear from their facilitators in a prompt and timely manner they must also have a working relationship with advisors. This form of communication helps student overcome challenges and obstacles so they may succeed in reaching their goals. In a work environment when employees must complete training in order to advance or maintain a position even managerial mentors have a heavy influence. Building relationships takes communication and a commitment to succeed. </a:t>
            </a:r>
            <a:endParaRPr lang="en-US" dirty="0"/>
          </a:p>
        </p:txBody>
      </p:sp>
      <p:sp>
        <p:nvSpPr>
          <p:cNvPr id="4" name="Slide Number Placeholder 3"/>
          <p:cNvSpPr>
            <a:spLocks noGrp="1"/>
          </p:cNvSpPr>
          <p:nvPr>
            <p:ph type="sldNum" sz="quarter" idx="10"/>
          </p:nvPr>
        </p:nvSpPr>
        <p:spPr/>
        <p:txBody>
          <a:bodyPr/>
          <a:lstStyle/>
          <a:p>
            <a:fld id="{952A6CBB-A003-47B7-BC35-402E08A8A52E}" type="slidenum">
              <a:rPr lang="en-US" smtClean="0"/>
              <a:pPr/>
              <a:t>9</a:t>
            </a:fld>
            <a:endParaRPr lang="en-US" dirty="0"/>
          </a:p>
        </p:txBody>
      </p:sp>
    </p:spTree>
    <p:extLst>
      <p:ext uri="{BB962C8B-B14F-4D97-AF65-F5344CB8AC3E}">
        <p14:creationId xmlns:p14="http://schemas.microsoft.com/office/powerpoint/2010/main" xmlns="" val="3028681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23735E2-26AD-45F1-B5F2-384CE8767951}" type="datetimeFigureOut">
              <a:rPr lang="en-US" smtClean="0"/>
              <a:pPr/>
              <a:t>10/1/2012</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AA6702B-29E1-4A43-805E-424EC383F94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23735E2-26AD-45F1-B5F2-384CE8767951}" type="datetimeFigureOut">
              <a:rPr lang="en-US" smtClean="0"/>
              <a:pPr/>
              <a:t>10/1/2012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AA6702B-29E1-4A43-805E-424EC383F9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23735E2-26AD-45F1-B5F2-384CE8767951}" type="datetimeFigureOut">
              <a:rPr lang="en-US" smtClean="0"/>
              <a:pPr/>
              <a:t>10/1/2012</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23735E2-26AD-45F1-B5F2-384CE8767951}" type="datetimeFigureOut">
              <a:rPr lang="en-US" smtClean="0"/>
              <a:pPr/>
              <a:t>10/1/2012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AA6702B-29E1-4A43-805E-424EC383F9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23735E2-26AD-45F1-B5F2-384CE8767951}" type="datetimeFigureOut">
              <a:rPr lang="en-US" smtClean="0"/>
              <a:pPr/>
              <a:t>10/1/2012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AA6702B-29E1-4A43-805E-424EC383F94A}"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23735E2-26AD-45F1-B5F2-384CE8767951}" type="datetimeFigureOut">
              <a:rPr lang="en-US" smtClean="0"/>
              <a:pPr/>
              <a:t>10/1/2012</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AA6702B-29E1-4A43-805E-424EC383F9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jigsaw.org/steps.ht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www.gdrc.org/kmgmt/c-learn/strategies.html" TargetMode="External"/><Relationship Id="rId4" Type="http://schemas.openxmlformats.org/officeDocument/2006/relationships/hyperlink" Target="http://www.aabri.com/LV11Manuscripts/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838199"/>
            <a:ext cx="5867400" cy="2438401"/>
          </a:xfrm>
        </p:spPr>
        <p:txBody>
          <a:bodyPr>
            <a:normAutofit/>
          </a:bodyPr>
          <a:lstStyle/>
          <a:p>
            <a:pPr algn="ctr"/>
            <a:r>
              <a:rPr lang="en-US" dirty="0" smtClean="0">
                <a:solidFill>
                  <a:schemeClr val="accent1">
                    <a:lumMod val="40000"/>
                    <a:lumOff val="60000"/>
                  </a:schemeClr>
                </a:solidFill>
                <a:latin typeface="Arial" pitchFamily="34" charset="0"/>
                <a:cs typeface="Arial" pitchFamily="34" charset="0"/>
              </a:rPr>
              <a:t>Best practices for </a:t>
            </a:r>
            <a:br>
              <a:rPr lang="en-US" dirty="0" smtClean="0">
                <a:solidFill>
                  <a:schemeClr val="accent1">
                    <a:lumMod val="40000"/>
                    <a:lumOff val="60000"/>
                  </a:schemeClr>
                </a:solidFill>
                <a:latin typeface="Arial" pitchFamily="34" charset="0"/>
                <a:cs typeface="Arial" pitchFamily="34" charset="0"/>
              </a:rPr>
            </a:br>
            <a:r>
              <a:rPr lang="en-US" dirty="0" smtClean="0">
                <a:solidFill>
                  <a:schemeClr val="accent1">
                    <a:lumMod val="40000"/>
                    <a:lumOff val="60000"/>
                  </a:schemeClr>
                </a:solidFill>
                <a:latin typeface="Arial" pitchFamily="34" charset="0"/>
                <a:cs typeface="Arial" pitchFamily="34" charset="0"/>
              </a:rPr>
              <a:t>adult education</a:t>
            </a:r>
            <a:endParaRPr lang="en-US" dirty="0">
              <a:solidFill>
                <a:schemeClr val="accent1">
                  <a:lumMod val="40000"/>
                  <a:lumOff val="60000"/>
                </a:schemeClr>
              </a:solidFill>
              <a:latin typeface="Arial" pitchFamily="34" charset="0"/>
              <a:cs typeface="Arial" pitchFamily="34" charset="0"/>
            </a:endParaRPr>
          </a:p>
        </p:txBody>
      </p:sp>
      <p:sp>
        <p:nvSpPr>
          <p:cNvPr id="3" name="Subtitle 2"/>
          <p:cNvSpPr>
            <a:spLocks noGrp="1"/>
          </p:cNvSpPr>
          <p:nvPr>
            <p:ph type="subTitle" idx="1"/>
          </p:nvPr>
        </p:nvSpPr>
        <p:spPr>
          <a:xfrm>
            <a:off x="3048000" y="4495800"/>
            <a:ext cx="5791200" cy="2209800"/>
          </a:xfrm>
        </p:spPr>
        <p:txBody>
          <a:bodyPr>
            <a:noAutofit/>
          </a:bodyPr>
          <a:lstStyle/>
          <a:p>
            <a:r>
              <a:rPr lang="en-US" sz="2000" dirty="0" smtClean="0">
                <a:latin typeface="Arial Rounded MT Bold" pitchFamily="34" charset="0"/>
                <a:cs typeface="Arial" pitchFamily="34" charset="0"/>
              </a:rPr>
              <a:t>Kristy </a:t>
            </a:r>
            <a:r>
              <a:rPr lang="en-US" sz="2000" dirty="0">
                <a:latin typeface="Arial Rounded MT Bold" pitchFamily="34" charset="0"/>
                <a:cs typeface="Arial" pitchFamily="34" charset="0"/>
              </a:rPr>
              <a:t>Cotton, Brad Daughtry, </a:t>
            </a:r>
            <a:endParaRPr lang="en-US" sz="2000" dirty="0" smtClean="0">
              <a:latin typeface="Arial Rounded MT Bold" pitchFamily="34" charset="0"/>
              <a:cs typeface="Arial" pitchFamily="34" charset="0"/>
            </a:endParaRPr>
          </a:p>
          <a:p>
            <a:r>
              <a:rPr lang="en-US" sz="2000" dirty="0" smtClean="0">
                <a:latin typeface="Arial Rounded MT Bold" pitchFamily="34" charset="0"/>
                <a:cs typeface="Arial" pitchFamily="34" charset="0"/>
              </a:rPr>
              <a:t>Laura </a:t>
            </a:r>
            <a:r>
              <a:rPr lang="en-US" sz="2000" dirty="0">
                <a:latin typeface="Arial Rounded MT Bold" pitchFamily="34" charset="0"/>
                <a:cs typeface="Arial" pitchFamily="34" charset="0"/>
              </a:rPr>
              <a:t>Hooks, Michelle McNair, Heather Santos, Christine </a:t>
            </a:r>
            <a:r>
              <a:rPr lang="en-US" sz="2000" dirty="0" smtClean="0">
                <a:latin typeface="Arial Rounded MT Bold" pitchFamily="34" charset="0"/>
                <a:cs typeface="Arial" pitchFamily="34" charset="0"/>
              </a:rPr>
              <a:t>Zodrow</a:t>
            </a:r>
          </a:p>
          <a:p>
            <a:r>
              <a:rPr lang="en-US" sz="2000" dirty="0" smtClean="0">
                <a:latin typeface="Arial Rounded MT Bold" pitchFamily="34" charset="0"/>
                <a:cs typeface="Arial" pitchFamily="34" charset="0"/>
              </a:rPr>
              <a:t>AET </a:t>
            </a:r>
            <a:r>
              <a:rPr lang="en-US" sz="2000" dirty="0">
                <a:latin typeface="Arial Rounded MT Bold" pitchFamily="34" charset="0"/>
                <a:cs typeface="Arial" pitchFamily="34" charset="0"/>
              </a:rPr>
              <a:t>520</a:t>
            </a:r>
          </a:p>
          <a:p>
            <a:r>
              <a:rPr lang="en-US" sz="2000" dirty="0" smtClean="0">
                <a:latin typeface="Arial Rounded MT Bold" pitchFamily="34" charset="0"/>
                <a:cs typeface="Arial" pitchFamily="34" charset="0"/>
              </a:rPr>
              <a:t>Andrea </a:t>
            </a:r>
            <a:r>
              <a:rPr lang="en-US" sz="2000" dirty="0">
                <a:latin typeface="Arial Rounded MT Bold" pitchFamily="34" charset="0"/>
                <a:cs typeface="Arial" pitchFamily="34" charset="0"/>
              </a:rPr>
              <a:t>Akins</a:t>
            </a:r>
          </a:p>
          <a:p>
            <a:r>
              <a:rPr lang="en-US" sz="2000" dirty="0" smtClean="0">
                <a:latin typeface="Arial Rounded MT Bold" pitchFamily="34" charset="0"/>
                <a:cs typeface="Arial" pitchFamily="34" charset="0"/>
              </a:rPr>
              <a:t>October 1, 2012</a:t>
            </a:r>
          </a:p>
          <a:p>
            <a:pPr algn="ctr"/>
            <a:endParaRPr lang="en-US" dirty="0">
              <a:latin typeface="Arial" pitchFamily="34" charset="0"/>
              <a:cs typeface="Arial" pitchFamily="34" charset="0"/>
            </a:endParaRPr>
          </a:p>
        </p:txBody>
      </p:sp>
      <p:pic>
        <p:nvPicPr>
          <p:cNvPr id="1028" name="Picture 4" descr="C:\Users\czodrow\AppData\Local\Microsoft\Windows\Temporary Internet Files\Content.IE5\OIOYLZGT\MP900442364[2].jpg"/>
          <p:cNvPicPr>
            <a:picLocks noChangeAspect="1" noChangeArrowheads="1"/>
          </p:cNvPicPr>
          <p:nvPr/>
        </p:nvPicPr>
        <p:blipFill>
          <a:blip r:embed="rId3" cstate="print"/>
          <a:srcRect/>
          <a:stretch>
            <a:fillRect/>
          </a:stretch>
        </p:blipFill>
        <p:spPr bwMode="auto">
          <a:xfrm>
            <a:off x="0" y="0"/>
            <a:ext cx="2743200" cy="6858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itchFamily="34" charset="0"/>
                <a:cs typeface="Arial" pitchFamily="34" charset="0"/>
              </a:rPr>
              <a:t>Faculty support, collaboration and communication</a:t>
            </a:r>
            <a:endParaRPr lang="en-US" sz="2800" dirty="0">
              <a:solidFill>
                <a:srgbClr val="002060"/>
              </a:solidFill>
              <a:latin typeface="Arial" pitchFamily="34" charset="0"/>
              <a:cs typeface="Arial" pitchFamily="34" charset="0"/>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2303743475"/>
              </p:ext>
            </p:extLst>
          </p:nvPr>
        </p:nvGraphicFramePr>
        <p:xfrm>
          <a:off x="152400" y="1600200"/>
          <a:ext cx="3810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Program Files\Microsoft Office\MEDIA\CAGCAT10\j0301252.wmf"/>
          <p:cNvPicPr>
            <a:picLocks noGrp="1" noChangeAspect="1" noChangeArrowheads="1"/>
          </p:cNvPicPr>
          <p:nvPr>
            <p:ph sz="half" idx="2"/>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24400" y="1828800"/>
            <a:ext cx="3053220" cy="406510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Utilization of technology</a:t>
            </a:r>
          </a:p>
        </p:txBody>
      </p:sp>
      <p:sp>
        <p:nvSpPr>
          <p:cNvPr id="3" name="Content Placeholder 2"/>
          <p:cNvSpPr>
            <a:spLocks noGrp="1"/>
          </p:cNvSpPr>
          <p:nvPr>
            <p:ph sz="half" idx="1"/>
          </p:nvPr>
        </p:nvSpPr>
        <p:spPr/>
        <p:txBody>
          <a:bodyPr>
            <a:normAutofit fontScale="55000" lnSpcReduction="20000"/>
          </a:bodyPr>
          <a:lstStyle/>
          <a:p>
            <a:r>
              <a:rPr lang="en-US" dirty="0"/>
              <a:t>Use of leading-edge technology in education often focuses on simple amplification of existing learning and teaching activities.</a:t>
            </a:r>
          </a:p>
          <a:p>
            <a:endParaRPr lang="en-US" dirty="0"/>
          </a:p>
          <a:p>
            <a:r>
              <a:rPr lang="en-US" dirty="0"/>
              <a:t>When utilizing technology best practice would be to develop a culture of innovation</a:t>
            </a:r>
          </a:p>
          <a:p>
            <a:endParaRPr lang="en-US" dirty="0"/>
          </a:p>
          <a:p>
            <a:r>
              <a:rPr lang="en-US" dirty="0"/>
              <a:t>Provide a changing balance to scaffold learners’ use of the Internet, social networking, and new media</a:t>
            </a:r>
          </a:p>
          <a:p>
            <a:endParaRPr lang="en-US" dirty="0"/>
          </a:p>
          <a:p>
            <a:r>
              <a:rPr lang="en-US" dirty="0"/>
              <a:t>Supporting sustainable organic growth through encouraging grass roots development</a:t>
            </a:r>
          </a:p>
          <a:p>
            <a:endParaRPr lang="en-US" dirty="0"/>
          </a:p>
          <a:p>
            <a:r>
              <a:rPr lang="en-US" dirty="0"/>
              <a:t>Developing excellent education design practice</a:t>
            </a:r>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3971576774"/>
              </p:ext>
            </p:extLst>
          </p:nvPr>
        </p:nvGraphicFramePr>
        <p:xfrm>
          <a:off x="4038600" y="1600201"/>
          <a:ext cx="38989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066800"/>
          </a:xfrm>
        </p:spPr>
        <p:txBody>
          <a:bodyPr/>
          <a:lstStyle/>
          <a:p>
            <a:r>
              <a:rPr lang="en-US" dirty="0" smtClean="0">
                <a:solidFill>
                  <a:schemeClr val="tx1"/>
                </a:solidFill>
              </a:rPr>
              <a:t>Utilization of Technology</a:t>
            </a:r>
            <a:endParaRPr lang="en-US" dirty="0">
              <a:solidFill>
                <a:schemeClr val="tx1"/>
              </a:solidFill>
            </a:endParaRPr>
          </a:p>
        </p:txBody>
      </p:sp>
      <p:sp>
        <p:nvSpPr>
          <p:cNvPr id="3" name="Content Placeholder 2"/>
          <p:cNvSpPr>
            <a:spLocks noGrp="1"/>
          </p:cNvSpPr>
          <p:nvPr>
            <p:ph idx="1"/>
          </p:nvPr>
        </p:nvSpPr>
        <p:spPr>
          <a:xfrm>
            <a:off x="457200" y="1295400"/>
            <a:ext cx="7239000" cy="4267200"/>
          </a:xfrm>
        </p:spPr>
        <p:txBody>
          <a:bodyPr>
            <a:normAutofit/>
          </a:bodyPr>
          <a:lstStyle/>
          <a:p>
            <a:r>
              <a:rPr lang="en-US" sz="2200" dirty="0"/>
              <a:t>Leadership is the key ingredient</a:t>
            </a:r>
          </a:p>
          <a:p>
            <a:endParaRPr lang="en-US" sz="2200" dirty="0"/>
          </a:p>
          <a:p>
            <a:r>
              <a:rPr lang="en-US" sz="2200" dirty="0"/>
              <a:t>Technology integration is a s-l-o-w process</a:t>
            </a:r>
          </a:p>
          <a:p>
            <a:endParaRPr lang="en-US" sz="2200" dirty="0"/>
          </a:p>
          <a:p>
            <a:r>
              <a:rPr lang="en-US" sz="2200" dirty="0"/>
              <a:t>Effective use of technology required changes in teaching, and the adoption of a new teaching strategy can be a catalyst for technology integration</a:t>
            </a:r>
          </a:p>
          <a:p>
            <a:endParaRPr lang="en-US" sz="2200" dirty="0"/>
          </a:p>
          <a:p>
            <a:r>
              <a:rPr lang="en-US" sz="2200" dirty="0"/>
              <a:t>Each school needs easy access to professionals with expertise in technology</a:t>
            </a:r>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90575" y="5248690"/>
            <a:ext cx="1390647"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249" y="5304010"/>
            <a:ext cx="1951037"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5260060"/>
            <a:ext cx="1929606" cy="1423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914400"/>
          </a:xfrm>
        </p:spPr>
        <p:txBody>
          <a:bodyPr>
            <a:normAutofit/>
          </a:bodyPr>
          <a:lstStyle/>
          <a:p>
            <a:pPr algn="ctr"/>
            <a:r>
              <a:rPr lang="en-US" sz="2800" dirty="0" smtClean="0">
                <a:solidFill>
                  <a:srgbClr val="002060"/>
                </a:solidFill>
                <a:latin typeface="Arial" pitchFamily="34" charset="0"/>
                <a:cs typeface="Arial" pitchFamily="34" charset="0"/>
              </a:rPr>
              <a:t>Conclusion and references</a:t>
            </a:r>
            <a:endParaRPr lang="en-US" sz="2800" dirty="0">
              <a:solidFill>
                <a:srgbClr val="002060"/>
              </a:solidFill>
              <a:latin typeface="Arial" pitchFamily="34" charset="0"/>
              <a:cs typeface="Arial" pitchFamily="34" charset="0"/>
            </a:endParaRPr>
          </a:p>
        </p:txBody>
      </p:sp>
      <p:sp>
        <p:nvSpPr>
          <p:cNvPr id="3" name="Content Placeholder 2"/>
          <p:cNvSpPr>
            <a:spLocks noGrp="1"/>
          </p:cNvSpPr>
          <p:nvPr>
            <p:ph sz="half" idx="1"/>
          </p:nvPr>
        </p:nvSpPr>
        <p:spPr>
          <a:xfrm>
            <a:off x="0" y="990600"/>
            <a:ext cx="3886200" cy="5867400"/>
          </a:xfrm>
        </p:spPr>
        <p:txBody>
          <a:bodyPr>
            <a:normAutofit fontScale="92500" lnSpcReduction="20000"/>
          </a:bodyPr>
          <a:lstStyle/>
          <a:p>
            <a:r>
              <a:rPr lang="en-US" dirty="0" smtClean="0"/>
              <a:t>Highlights of what we learned today</a:t>
            </a:r>
          </a:p>
          <a:p>
            <a:pPr lvl="1"/>
            <a:r>
              <a:rPr lang="en-US" sz="1900" dirty="0" smtClean="0">
                <a:latin typeface="Arial" pitchFamily="34" charset="0"/>
                <a:cs typeface="Arial" pitchFamily="34" charset="0"/>
              </a:rPr>
              <a:t>Professional Learning Teams</a:t>
            </a:r>
          </a:p>
          <a:p>
            <a:pPr lvl="2"/>
            <a:r>
              <a:rPr lang="en-US" sz="1900" dirty="0" smtClean="0">
                <a:latin typeface="Arial" pitchFamily="34" charset="0"/>
                <a:cs typeface="Arial" pitchFamily="34" charset="0"/>
              </a:rPr>
              <a:t>Collaborative teams of teachers, administrators, and staff</a:t>
            </a:r>
          </a:p>
          <a:p>
            <a:pPr lvl="2"/>
            <a:r>
              <a:rPr lang="en-US" sz="1900" dirty="0" smtClean="0">
                <a:latin typeface="Arial" pitchFamily="34" charset="0"/>
                <a:cs typeface="Arial" pitchFamily="34" charset="0"/>
              </a:rPr>
              <a:t>Collaborative Professional Team Development</a:t>
            </a:r>
          </a:p>
          <a:p>
            <a:pPr lvl="1"/>
            <a:r>
              <a:rPr lang="en-US" sz="1900" dirty="0" smtClean="0">
                <a:latin typeface="Arial" pitchFamily="34" charset="0"/>
                <a:cs typeface="Arial" pitchFamily="34" charset="0"/>
              </a:rPr>
              <a:t>Engagement Strategies</a:t>
            </a:r>
          </a:p>
          <a:p>
            <a:pPr lvl="2"/>
            <a:r>
              <a:rPr lang="en-US" sz="1900" dirty="0" smtClean="0">
                <a:latin typeface="Arial" pitchFamily="34" charset="0"/>
                <a:cs typeface="Arial" pitchFamily="34" charset="0"/>
              </a:rPr>
              <a:t>The six characteristics of the Adult Learner according to Malcolm Knowles</a:t>
            </a:r>
          </a:p>
          <a:p>
            <a:pPr lvl="1"/>
            <a:r>
              <a:rPr lang="en-US" sz="1900" dirty="0" smtClean="0">
                <a:latin typeface="Arial" pitchFamily="34" charset="0"/>
                <a:cs typeface="Arial" pitchFamily="34" charset="0"/>
              </a:rPr>
              <a:t>Collaborative and Cooperative Learning</a:t>
            </a:r>
          </a:p>
          <a:p>
            <a:pPr lvl="2"/>
            <a:r>
              <a:rPr lang="en-US" sz="1900" dirty="0" smtClean="0">
                <a:latin typeface="Arial" pitchFamily="34" charset="0"/>
                <a:cs typeface="Arial" pitchFamily="34" charset="0"/>
              </a:rPr>
              <a:t>Grouping Strategies</a:t>
            </a:r>
          </a:p>
          <a:p>
            <a:pPr lvl="2"/>
            <a:r>
              <a:rPr lang="en-US" sz="1900" dirty="0" smtClean="0">
                <a:latin typeface="Arial" pitchFamily="34" charset="0"/>
                <a:cs typeface="Arial" pitchFamily="34" charset="0"/>
              </a:rPr>
              <a:t>Building Relationships</a:t>
            </a:r>
          </a:p>
          <a:p>
            <a:pPr lvl="1"/>
            <a:r>
              <a:rPr lang="en-US" sz="1900" dirty="0" smtClean="0">
                <a:latin typeface="Arial" pitchFamily="34" charset="0"/>
                <a:cs typeface="Arial" pitchFamily="34" charset="0"/>
              </a:rPr>
              <a:t>Utilization of Technology</a:t>
            </a:r>
          </a:p>
          <a:p>
            <a:pPr lvl="2"/>
            <a:r>
              <a:rPr lang="en-US" sz="1900" dirty="0" smtClean="0">
                <a:latin typeface="Arial" pitchFamily="34" charset="0"/>
                <a:cs typeface="Arial" pitchFamily="34" charset="0"/>
              </a:rPr>
              <a:t>A culture of Innovation</a:t>
            </a:r>
            <a:endParaRPr lang="en-US" sz="1900" dirty="0">
              <a:latin typeface="Arial" pitchFamily="34" charset="0"/>
              <a:cs typeface="Arial" pitchFamily="34" charset="0"/>
            </a:endParaRPr>
          </a:p>
        </p:txBody>
      </p:sp>
      <p:sp>
        <p:nvSpPr>
          <p:cNvPr id="4" name="Content Placeholder 3"/>
          <p:cNvSpPr>
            <a:spLocks noGrp="1"/>
          </p:cNvSpPr>
          <p:nvPr>
            <p:ph sz="half" idx="2"/>
          </p:nvPr>
        </p:nvSpPr>
        <p:spPr>
          <a:xfrm>
            <a:off x="3886200" y="990600"/>
            <a:ext cx="4191000" cy="5867400"/>
          </a:xfrm>
        </p:spPr>
        <p:txBody>
          <a:bodyPr>
            <a:normAutofit fontScale="92500" lnSpcReduction="20000"/>
          </a:bodyPr>
          <a:lstStyle/>
          <a:p>
            <a:pPr lvl="1">
              <a:buNone/>
            </a:pPr>
            <a:r>
              <a:rPr lang="en-US" sz="1500" dirty="0" smtClean="0">
                <a:latin typeface="Arial" pitchFamily="34" charset="0"/>
                <a:cs typeface="Arial" pitchFamily="34" charset="0"/>
              </a:rPr>
              <a:t>Aronson, Elliot (2012).  Jigsaw classroom.  Retrieved from </a:t>
            </a:r>
            <a:r>
              <a:rPr lang="en-US" sz="1500" dirty="0" smtClean="0">
                <a:latin typeface="Arial" pitchFamily="34" charset="0"/>
                <a:cs typeface="Arial" pitchFamily="34" charset="0"/>
                <a:hlinkClick r:id="rId3"/>
              </a:rPr>
              <a:t>http://www.jigsaw.org/steps.htm</a:t>
            </a:r>
            <a:endParaRPr lang="en-US" sz="1500" dirty="0" smtClean="0">
              <a:latin typeface="Arial" pitchFamily="34" charset="0"/>
              <a:cs typeface="Arial" pitchFamily="34" charset="0"/>
            </a:endParaRPr>
          </a:p>
          <a:p>
            <a:pPr lvl="1">
              <a:buNone/>
            </a:pPr>
            <a:r>
              <a:rPr lang="en-US" sz="1500" dirty="0" smtClean="0">
                <a:latin typeface="Arial" pitchFamily="34" charset="0"/>
                <a:cs typeface="Arial" pitchFamily="34" charset="0"/>
              </a:rPr>
              <a:t>Knowles, M.S.(1970). </a:t>
            </a:r>
            <a:r>
              <a:rPr lang="en-US" sz="1500" i="1" dirty="0" smtClean="0">
                <a:latin typeface="Arial" pitchFamily="34" charset="0"/>
                <a:cs typeface="Arial" pitchFamily="34" charset="0"/>
              </a:rPr>
              <a:t>The modern practice of adult education: From pedagogy to </a:t>
            </a:r>
            <a:r>
              <a:rPr lang="en-US" sz="1500" i="1" dirty="0" err="1" smtClean="0">
                <a:latin typeface="Arial" pitchFamily="34" charset="0"/>
                <a:cs typeface="Arial" pitchFamily="34" charset="0"/>
              </a:rPr>
              <a:t>andragogy</a:t>
            </a:r>
            <a:r>
              <a:rPr lang="en-US" sz="1500" dirty="0" smtClean="0">
                <a:latin typeface="Arial" pitchFamily="34" charset="0"/>
                <a:cs typeface="Arial" pitchFamily="34" charset="0"/>
              </a:rPr>
              <a:t>. New York, New York: The Association Press</a:t>
            </a:r>
          </a:p>
          <a:p>
            <a:pPr lvl="1">
              <a:buNone/>
            </a:pPr>
            <a:r>
              <a:rPr lang="en-US" sz="1500" dirty="0" err="1" smtClean="0">
                <a:latin typeface="Arial" pitchFamily="34" charset="0"/>
                <a:cs typeface="Arial" pitchFamily="34" charset="0"/>
              </a:rPr>
              <a:t>Dunnick</a:t>
            </a:r>
            <a:r>
              <a:rPr lang="en-US" sz="1500" dirty="0" smtClean="0">
                <a:latin typeface="Arial" pitchFamily="34" charset="0"/>
                <a:cs typeface="Arial" pitchFamily="34" charset="0"/>
              </a:rPr>
              <a:t> </a:t>
            </a:r>
            <a:r>
              <a:rPr lang="en-US" sz="1500" dirty="0" err="1" smtClean="0">
                <a:latin typeface="Arial" pitchFamily="34" charset="0"/>
                <a:cs typeface="Arial" pitchFamily="34" charset="0"/>
              </a:rPr>
              <a:t>Karge</a:t>
            </a:r>
            <a:r>
              <a:rPr lang="en-US" sz="1500" dirty="0" smtClean="0">
                <a:latin typeface="Arial" pitchFamily="34" charset="0"/>
                <a:cs typeface="Arial" pitchFamily="34" charset="0"/>
              </a:rPr>
              <a:t>, B. (2011September). Engagement strategies for enhancing college teaching. Retrieved 	from </a:t>
            </a:r>
            <a:r>
              <a:rPr lang="en-US" sz="1500" dirty="0" smtClean="0">
                <a:latin typeface="Arial" pitchFamily="34" charset="0"/>
                <a:cs typeface="Arial" pitchFamily="34" charset="0"/>
                <a:hlinkClick r:id="rId4"/>
              </a:rPr>
              <a:t>http://www.aabri.com/LV11Manuscripts/LV</a:t>
            </a:r>
            <a:r>
              <a:rPr lang="en-US" sz="1500" dirty="0" smtClean="0">
                <a:latin typeface="Arial" pitchFamily="34" charset="0"/>
                <a:cs typeface="Arial" pitchFamily="34" charset="0"/>
              </a:rPr>
              <a:t>11091.pdf	</a:t>
            </a:r>
          </a:p>
          <a:p>
            <a:pPr lvl="1">
              <a:buNone/>
            </a:pPr>
            <a:r>
              <a:rPr lang="en-US" sz="1500" dirty="0" smtClean="0">
                <a:latin typeface="Arial" pitchFamily="34" charset="0"/>
                <a:cs typeface="Arial" pitchFamily="34" charset="0"/>
              </a:rPr>
              <a:t>SEDL. (2012). Retrieved from http://www.sedl.org/change/issues/issues61.html</a:t>
            </a:r>
          </a:p>
          <a:p>
            <a:pPr lvl="1">
              <a:buNone/>
            </a:pPr>
            <a:r>
              <a:rPr lang="en-US" sz="1500" dirty="0" smtClean="0">
                <a:latin typeface="Arial" pitchFamily="34" charset="0"/>
                <a:cs typeface="Arial" pitchFamily="34" charset="0"/>
              </a:rPr>
              <a:t>	</a:t>
            </a:r>
          </a:p>
          <a:p>
            <a:pPr lvl="1">
              <a:buNone/>
            </a:pPr>
            <a:r>
              <a:rPr lang="en-US" sz="1500" dirty="0" smtClean="0">
                <a:latin typeface="Arial" pitchFamily="34" charset="0"/>
                <a:cs typeface="Arial" pitchFamily="34" charset="0"/>
              </a:rPr>
              <a:t>SERVE Center at the University of North Carolina at Greensboro. (2012). Retrieved from 	http://www.serve.org/ </a:t>
            </a:r>
          </a:p>
          <a:p>
            <a:pPr lvl="1">
              <a:buNone/>
            </a:pPr>
            <a:r>
              <a:rPr lang="en-US" sz="1500" dirty="0" err="1" smtClean="0">
                <a:latin typeface="Arial" pitchFamily="34" charset="0"/>
                <a:cs typeface="Arial" pitchFamily="34" charset="0"/>
              </a:rPr>
              <a:t>Srivinivas</a:t>
            </a:r>
            <a:r>
              <a:rPr lang="en-US" sz="1500" dirty="0" smtClean="0">
                <a:latin typeface="Arial" pitchFamily="34" charset="0"/>
                <a:cs typeface="Arial" pitchFamily="34" charset="0"/>
              </a:rPr>
              <a:t>, Hart (2012).   Collaborative Learning Strategies.  Retrieved from </a:t>
            </a:r>
            <a:r>
              <a:rPr lang="en-US" sz="1500" dirty="0" smtClean="0">
                <a:latin typeface="Arial" pitchFamily="34" charset="0"/>
                <a:cs typeface="Arial" pitchFamily="34" charset="0"/>
                <a:hlinkClick r:id="rId5"/>
              </a:rPr>
              <a:t>http://www.gdrc.org/kmgmt/c-learn/strategies.html</a:t>
            </a:r>
            <a:endParaRPr lang="en-US" sz="1500" dirty="0" smtClean="0">
              <a:latin typeface="Arial" pitchFamily="34" charset="0"/>
              <a:cs typeface="Arial" pitchFamily="34" charset="0"/>
            </a:endParaRPr>
          </a:p>
          <a:p>
            <a:pPr lvl="1">
              <a:buNone/>
            </a:pPr>
            <a:r>
              <a:rPr lang="en-US" sz="1500" dirty="0" smtClean="0">
                <a:latin typeface="Arial" pitchFamily="34" charset="0"/>
                <a:cs typeface="Arial" pitchFamily="34" charset="0"/>
              </a:rPr>
              <a:t>Wade, W. F., &amp; Leah, E. W. (2009). BEST PRACTICES FOR ONLINE INSTRUCTORS: Reminders. Quarterly Review of Distance Education, 10(3), 279-284,319-320. Retrieved from http://search.proquest.com/docview/89232155?accountid=35812</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219200"/>
            <a:ext cx="3429000" cy="762000"/>
          </a:xfrm>
        </p:spPr>
        <p:txBody>
          <a:bodyPr>
            <a:normAutofit/>
          </a:bodyPr>
          <a:lstStyle/>
          <a:p>
            <a:r>
              <a:rPr lang="en-US" sz="3200" dirty="0" smtClean="0">
                <a:solidFill>
                  <a:srgbClr val="002060"/>
                </a:solidFill>
                <a:latin typeface="Arial" pitchFamily="34" charset="0"/>
                <a:cs typeface="Arial" pitchFamily="34" charset="0"/>
              </a:rPr>
              <a:t>Introduction</a:t>
            </a:r>
            <a:endParaRPr lang="en-US" sz="3200" dirty="0">
              <a:solidFill>
                <a:srgbClr val="002060"/>
              </a:solidFill>
              <a:latin typeface="Arial" pitchFamily="34" charset="0"/>
              <a:cs typeface="Arial" pitchFamily="34" charset="0"/>
            </a:endParaRPr>
          </a:p>
        </p:txBody>
      </p:sp>
      <p:sp>
        <p:nvSpPr>
          <p:cNvPr id="3" name="Content Placeholder 2"/>
          <p:cNvSpPr>
            <a:spLocks noGrp="1"/>
          </p:cNvSpPr>
          <p:nvPr>
            <p:ph type="body" sz="half" idx="2"/>
          </p:nvPr>
        </p:nvSpPr>
        <p:spPr>
          <a:xfrm>
            <a:off x="5389098" y="2362200"/>
            <a:ext cx="3429000" cy="3810000"/>
          </a:xfrm>
        </p:spPr>
        <p:txBody>
          <a:bodyPr>
            <a:normAutofit/>
          </a:bodyPr>
          <a:lstStyle/>
          <a:p>
            <a:pPr marL="457200" indent="-457200">
              <a:buFont typeface="Wingdings" pitchFamily="2" charset="2"/>
              <a:buChar char="q"/>
            </a:pPr>
            <a:r>
              <a:rPr lang="en-US" sz="2400" dirty="0" smtClean="0"/>
              <a:t>Professional Learning Teams</a:t>
            </a:r>
          </a:p>
          <a:p>
            <a:pPr marL="457200" indent="-457200">
              <a:buFont typeface="Wingdings" pitchFamily="2" charset="2"/>
              <a:buChar char="q"/>
            </a:pPr>
            <a:r>
              <a:rPr lang="en-US" sz="2400" dirty="0" smtClean="0"/>
              <a:t>Engagement Strategies</a:t>
            </a:r>
          </a:p>
          <a:p>
            <a:pPr marL="457200" indent="-457200">
              <a:buFont typeface="Wingdings" pitchFamily="2" charset="2"/>
              <a:buChar char="q"/>
            </a:pPr>
            <a:r>
              <a:rPr lang="en-US" sz="2400" dirty="0" smtClean="0"/>
              <a:t>Collaborative and Cooperative Learning</a:t>
            </a:r>
          </a:p>
          <a:p>
            <a:pPr marL="457200" indent="-457200">
              <a:buFont typeface="Wingdings" pitchFamily="2" charset="2"/>
              <a:buChar char="q"/>
            </a:pPr>
            <a:r>
              <a:rPr lang="en-US" sz="2400" dirty="0" smtClean="0"/>
              <a:t>Utilization Technology</a:t>
            </a:r>
            <a:endParaRPr lang="en-US" sz="2400" dirty="0"/>
          </a:p>
        </p:txBody>
      </p:sp>
      <p:sp>
        <p:nvSpPr>
          <p:cNvPr id="4" name="Picture Placeholder 3"/>
          <p:cNvSpPr>
            <a:spLocks noGrp="1"/>
          </p:cNvSpPr>
          <p:nvPr>
            <p:ph type="pic" idx="1"/>
          </p:nvPr>
        </p:nvSpPr>
        <p:spPr/>
      </p:sp>
      <p:pic>
        <p:nvPicPr>
          <p:cNvPr id="28674" name="Picture 2" descr="http://t3.gstatic.com/images?q=tbn:ANd9GcTnjgf7LqRFvceVyLMFkjoawyjTNoU09jwe2UfbLbpyqfYFiDhf4A"/>
          <p:cNvPicPr>
            <a:picLocks noChangeAspect="1" noChangeArrowheads="1"/>
          </p:cNvPicPr>
          <p:nvPr/>
        </p:nvPicPr>
        <p:blipFill>
          <a:blip r:embed="rId3" cstate="print"/>
          <a:srcRect/>
          <a:stretch>
            <a:fillRect/>
          </a:stretch>
        </p:blipFill>
        <p:spPr bwMode="auto">
          <a:xfrm>
            <a:off x="685800" y="1088911"/>
            <a:ext cx="4132147" cy="4113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latin typeface="Arial" pitchFamily="34" charset="0"/>
                <a:cs typeface="Arial" pitchFamily="34" charset="0"/>
              </a:rPr>
              <a:t>Professional learning team</a:t>
            </a:r>
            <a:r>
              <a:rPr lang="en-US" sz="3200" dirty="0" smtClean="0">
                <a:solidFill>
                  <a:schemeClr val="tx2">
                    <a:lumMod val="50000"/>
                  </a:schemeClr>
                </a:solidFill>
                <a:latin typeface="Arial" pitchFamily="34" charset="0"/>
                <a:cs typeface="Arial" pitchFamily="34" charset="0"/>
              </a:rPr>
              <a:t>s</a:t>
            </a:r>
            <a:endParaRPr lang="en-US" sz="3200"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sz="half" idx="1"/>
          </p:nvPr>
        </p:nvSpPr>
        <p:spPr/>
        <p:txBody>
          <a:bodyPr>
            <a:normAutofit fontScale="77500" lnSpcReduction="20000"/>
          </a:bodyPr>
          <a:lstStyle/>
          <a:p>
            <a:r>
              <a:rPr lang="en-US" sz="3600" dirty="0" smtClean="0"/>
              <a:t>Collaborative teams of teachers, administrators, and staff</a:t>
            </a:r>
          </a:p>
          <a:p>
            <a:r>
              <a:rPr lang="en-US" sz="3600" dirty="0" smtClean="0"/>
              <a:t>Professional Development</a:t>
            </a:r>
          </a:p>
          <a:p>
            <a:r>
              <a:rPr lang="en-US" sz="3600" dirty="0" smtClean="0"/>
              <a:t>Peer to Peer evaluation</a:t>
            </a:r>
          </a:p>
          <a:p>
            <a:r>
              <a:rPr lang="en-US" sz="3600" dirty="0" smtClean="0"/>
              <a:t>Promotes leadership, vision, and values </a:t>
            </a:r>
            <a:endParaRPr lang="en-US" sz="36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1192222780"/>
              </p:ext>
            </p:extLst>
          </p:nvPr>
        </p:nvGraphicFramePr>
        <p:xfrm>
          <a:off x="3505200" y="1371600"/>
          <a:ext cx="4498975"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146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latin typeface="Arial" pitchFamily="34" charset="0"/>
                <a:cs typeface="Arial" pitchFamily="34" charset="0"/>
              </a:rPr>
              <a:t>Professional learning teams</a:t>
            </a:r>
            <a:endParaRPr lang="en-US" sz="3200" dirty="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3200" dirty="0" smtClean="0"/>
              <a:t>Weekly meetings for department teachers</a:t>
            </a:r>
          </a:p>
          <a:p>
            <a:r>
              <a:rPr lang="en-US" sz="3200" dirty="0" smtClean="0"/>
              <a:t>Discuss lesson plans, successes and challenges and best practices</a:t>
            </a:r>
          </a:p>
          <a:p>
            <a:r>
              <a:rPr lang="en-US" sz="3200" dirty="0" smtClean="0"/>
              <a:t>Collaboration and professional growth</a:t>
            </a:r>
          </a:p>
          <a:p>
            <a:r>
              <a:rPr lang="en-US" sz="3200" dirty="0" smtClean="0"/>
              <a:t>Student improvement and success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822960"/>
          </a:xfrm>
        </p:spPr>
        <p:txBody>
          <a:bodyPr>
            <a:normAutofit/>
          </a:bodyPr>
          <a:lstStyle/>
          <a:p>
            <a:pPr algn="ctr"/>
            <a:r>
              <a:rPr lang="en-US" sz="3200" dirty="0" smtClean="0">
                <a:solidFill>
                  <a:srgbClr val="002060"/>
                </a:solidFill>
                <a:latin typeface="Arial" pitchFamily="34" charset="0"/>
                <a:cs typeface="Arial" pitchFamily="34" charset="0"/>
              </a:rPr>
              <a:t>Engagement strategies</a:t>
            </a:r>
            <a:endParaRPr lang="en-US" sz="3200" dirty="0">
              <a:solidFill>
                <a:srgbClr val="00206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t>Engagement strategies are defined as a way of attracting and holding on to the student’s attention</a:t>
            </a:r>
          </a:p>
          <a:p>
            <a:endParaRPr lang="en-US" dirty="0" smtClean="0"/>
          </a:p>
          <a:p>
            <a:r>
              <a:rPr lang="en-US" dirty="0" smtClean="0"/>
              <a:t>Engagement strategies help to eliminate frustration</a:t>
            </a:r>
          </a:p>
          <a:p>
            <a:endParaRPr lang="en-US" dirty="0" smtClean="0"/>
          </a:p>
          <a:p>
            <a:r>
              <a:rPr lang="en-US" dirty="0" smtClean="0"/>
              <a:t>Creates continuity between instructor and learners</a:t>
            </a:r>
          </a:p>
          <a:p>
            <a:pPr>
              <a:buNone/>
            </a:pPr>
            <a:endParaRPr lang="en-US" dirty="0" smtClean="0"/>
          </a:p>
          <a:p>
            <a:r>
              <a:rPr lang="en-US" dirty="0" smtClean="0"/>
              <a:t>Engagement is critical to the level of learning achieved</a:t>
            </a:r>
          </a:p>
          <a:p>
            <a:endParaRPr lang="en-US" dirty="0" smtClean="0"/>
          </a:p>
          <a:p>
            <a:r>
              <a:rPr lang="en-US" dirty="0" smtClean="0"/>
              <a:t>Engagement helps to develop critical thinking skills</a:t>
            </a:r>
          </a:p>
          <a:p>
            <a:endParaRPr lang="en-US" dirty="0" smtClean="0"/>
          </a:p>
          <a:p>
            <a:r>
              <a:rPr lang="en-US" dirty="0" smtClean="0"/>
              <a:t>Encourages interaction and participation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latin typeface="Arial" pitchFamily="34" charset="0"/>
                <a:cs typeface="Arial" pitchFamily="34" charset="0"/>
              </a:rPr>
              <a:t>Strategies for engagement</a:t>
            </a:r>
            <a:endParaRPr lang="en-US" sz="3200" dirty="0">
              <a:solidFill>
                <a:srgbClr val="002060"/>
              </a:solidFill>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800" dirty="0" smtClean="0">
                <a:latin typeface="Arial" pitchFamily="34" charset="0"/>
                <a:cs typeface="Arial" pitchFamily="34" charset="0"/>
              </a:rPr>
              <a:t>Space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Making lectures more interactive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Ticket to Exit</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Wait time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Give One-Get One</a:t>
            </a:r>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031" name="Picture 7" descr="C:\Users\czodrow\AppData\Local\Microsoft\Windows\Temporary Internet Files\Content.IE5\SRK4FXHF\dglxasset[4].jpg"/>
          <p:cNvPicPr>
            <a:picLocks noChangeAspect="1" noChangeArrowheads="1"/>
          </p:cNvPicPr>
          <p:nvPr/>
        </p:nvPicPr>
        <p:blipFill>
          <a:blip r:embed="rId3" cstate="print"/>
          <a:srcRect/>
          <a:stretch>
            <a:fillRect/>
          </a:stretch>
        </p:blipFill>
        <p:spPr bwMode="auto">
          <a:xfrm>
            <a:off x="4114800" y="1600200"/>
            <a:ext cx="3733800" cy="46425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normAutofit/>
          </a:bodyPr>
          <a:lstStyle/>
          <a:p>
            <a:r>
              <a:rPr lang="en-US" sz="3200" dirty="0" smtClean="0">
                <a:solidFill>
                  <a:srgbClr val="002060"/>
                </a:solidFill>
                <a:latin typeface="Arial" pitchFamily="34" charset="0"/>
                <a:cs typeface="Arial" pitchFamily="34" charset="0"/>
              </a:rPr>
              <a:t>Collaborative/coopera</a:t>
            </a:r>
            <a:r>
              <a:rPr lang="en-US" sz="3200" dirty="0" smtClean="0">
                <a:solidFill>
                  <a:srgbClr val="002060"/>
                </a:solidFill>
              </a:rPr>
              <a:t>tive learning</a:t>
            </a:r>
            <a:endParaRPr lang="en-US" sz="3200" dirty="0">
              <a:solidFill>
                <a:srgbClr val="002060"/>
              </a:solidFill>
            </a:endParaRPr>
          </a:p>
        </p:txBody>
      </p:sp>
      <p:sp>
        <p:nvSpPr>
          <p:cNvPr id="3" name="Content Placeholder 2"/>
          <p:cNvSpPr>
            <a:spLocks noGrp="1"/>
          </p:cNvSpPr>
          <p:nvPr>
            <p:ph idx="1"/>
          </p:nvPr>
        </p:nvSpPr>
        <p:spPr/>
        <p:txBody>
          <a:bodyPr>
            <a:normAutofit/>
          </a:bodyPr>
          <a:lstStyle/>
          <a:p>
            <a:r>
              <a:rPr lang="en-US" dirty="0" smtClean="0"/>
              <a:t>Each member is able to contribute their </a:t>
            </a:r>
            <a:r>
              <a:rPr lang="en-US" dirty="0"/>
              <a:t>understanding of the </a:t>
            </a:r>
            <a:r>
              <a:rPr lang="en-US" dirty="0" smtClean="0"/>
              <a:t>problem, questions</a:t>
            </a:r>
            <a:r>
              <a:rPr lang="en-US" dirty="0"/>
              <a:t>, insights and </a:t>
            </a:r>
            <a:r>
              <a:rPr lang="en-US" dirty="0" smtClean="0"/>
              <a:t>solutions.</a:t>
            </a:r>
            <a:endParaRPr lang="en-US" dirty="0"/>
          </a:p>
          <a:p>
            <a:r>
              <a:rPr lang="en-US" dirty="0" smtClean="0"/>
              <a:t>Students work </a:t>
            </a:r>
            <a:r>
              <a:rPr lang="en-US" dirty="0"/>
              <a:t>to </a:t>
            </a:r>
            <a:r>
              <a:rPr lang="en-US" dirty="0" smtClean="0"/>
              <a:t>understand each others </a:t>
            </a:r>
            <a:r>
              <a:rPr lang="en-US" dirty="0"/>
              <a:t>questions, insights and solutions</a:t>
            </a:r>
            <a:r>
              <a:rPr lang="en-US" dirty="0" smtClean="0"/>
              <a:t>.</a:t>
            </a:r>
          </a:p>
          <a:p>
            <a:r>
              <a:rPr lang="en-US" dirty="0" smtClean="0"/>
              <a:t>Each </a:t>
            </a:r>
            <a:r>
              <a:rPr lang="en-US" dirty="0"/>
              <a:t>member empowers the other to speak and </a:t>
            </a:r>
            <a:r>
              <a:rPr lang="en-US" dirty="0" smtClean="0"/>
              <a:t>contribute. </a:t>
            </a:r>
          </a:p>
          <a:p>
            <a:r>
              <a:rPr lang="en-US" dirty="0" smtClean="0"/>
              <a:t>Groups are </a:t>
            </a:r>
            <a:r>
              <a:rPr lang="en-US" dirty="0"/>
              <a:t>dependent on others, and they depend on </a:t>
            </a:r>
            <a:r>
              <a:rPr lang="en-US" dirty="0" smtClean="0"/>
              <a:t>you (Aronson, 2012). </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sz="3600" dirty="0" smtClean="0">
                <a:solidFill>
                  <a:srgbClr val="002060"/>
                </a:solidFill>
                <a:latin typeface="Arial" pitchFamily="34" charset="0"/>
                <a:cs typeface="Arial" pitchFamily="34" charset="0"/>
              </a:rPr>
              <a:t>collaborative/cooperative</a:t>
            </a:r>
            <a:br>
              <a:rPr lang="en-US" sz="3600" dirty="0" smtClean="0">
                <a:solidFill>
                  <a:srgbClr val="002060"/>
                </a:solidFill>
                <a:latin typeface="Arial" pitchFamily="34" charset="0"/>
                <a:cs typeface="Arial" pitchFamily="34" charset="0"/>
              </a:rPr>
            </a:br>
            <a:r>
              <a:rPr lang="en-US" sz="3600" dirty="0" smtClean="0">
                <a:solidFill>
                  <a:srgbClr val="002060"/>
                </a:solidFill>
                <a:latin typeface="Arial" pitchFamily="34" charset="0"/>
                <a:cs typeface="Arial" pitchFamily="34" charset="0"/>
              </a:rPr>
              <a:t>Grouping strategies</a:t>
            </a: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Content Placeholder 2"/>
          <p:cNvSpPr>
            <a:spLocks noGrp="1"/>
          </p:cNvSpPr>
          <p:nvPr>
            <p:ph sz="half" idx="1"/>
          </p:nvPr>
        </p:nvSpPr>
        <p:spPr/>
        <p:txBody>
          <a:bodyPr>
            <a:normAutofit fontScale="70000" lnSpcReduction="20000"/>
          </a:bodyPr>
          <a:lstStyle/>
          <a:p>
            <a:r>
              <a:rPr lang="en-US" sz="3200" dirty="0" smtClean="0"/>
              <a:t>Jigsaw activity-small group activity </a:t>
            </a:r>
          </a:p>
          <a:p>
            <a:r>
              <a:rPr lang="en-US" sz="3200" dirty="0" smtClean="0"/>
              <a:t>Numbered heads together-small group activity requiring four students</a:t>
            </a:r>
          </a:p>
          <a:p>
            <a:r>
              <a:rPr lang="en-US" sz="3200" dirty="0" smtClean="0"/>
              <a:t>Think pair share-can be conducted with less people in the group</a:t>
            </a:r>
          </a:p>
          <a:p>
            <a:r>
              <a:rPr lang="en-US" sz="3200" dirty="0" smtClean="0"/>
              <a:t>Inside outside circle-can be used in larger groups or medium sized groups  </a:t>
            </a:r>
            <a:endParaRPr lang="en-US" sz="3200" dirty="0"/>
          </a:p>
        </p:txBody>
      </p:sp>
      <p:pic>
        <p:nvPicPr>
          <p:cNvPr id="5122" name="Picture 2" descr="C:\Documents and Settings\Administrator\Local Settings\Temporary Internet Files\Content.IE5\W8GX7X0Z\MP900442177[1].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1524000"/>
            <a:ext cx="3521075" cy="3886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2060"/>
                </a:solidFill>
                <a:latin typeface="Arial" pitchFamily="34" charset="0"/>
                <a:cs typeface="Arial" pitchFamily="34" charset="0"/>
              </a:rPr>
              <a:t>Faculty support, collaboration and communication</a:t>
            </a:r>
            <a:endParaRPr lang="en-US" sz="2800" dirty="0">
              <a:solidFill>
                <a:srgbClr val="00206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9688351"/>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2">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1093</TotalTime>
  <Words>2519</Words>
  <Application>Microsoft Office PowerPoint</Application>
  <PresentationFormat>On-screen Show (4:3)</PresentationFormat>
  <Paragraphs>169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Opulent</vt:lpstr>
      <vt:lpstr>Best practices for  adult education</vt:lpstr>
      <vt:lpstr>Introduction</vt:lpstr>
      <vt:lpstr>Professional learning teams</vt:lpstr>
      <vt:lpstr>Professional learning teams</vt:lpstr>
      <vt:lpstr>Engagement strategies</vt:lpstr>
      <vt:lpstr>Strategies for engagement</vt:lpstr>
      <vt:lpstr>Collaborative/cooperative learning</vt:lpstr>
      <vt:lpstr>                        collaborative/cooperative Grouping strategies </vt:lpstr>
      <vt:lpstr>Faculty support, collaboration and communication</vt:lpstr>
      <vt:lpstr>Faculty support, collaboration and communication</vt:lpstr>
      <vt:lpstr>Utilization of technology</vt:lpstr>
      <vt:lpstr>Utilization of Technology</vt:lpstr>
      <vt:lpstr>Conclusion and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adult education</dc:title>
  <dc:creator>Christine Zodrow</dc:creator>
  <cp:lastModifiedBy>Christine Zodrow</cp:lastModifiedBy>
  <cp:revision>88</cp:revision>
  <dcterms:created xsi:type="dcterms:W3CDTF">2012-09-24T19:58:34Z</dcterms:created>
  <dcterms:modified xsi:type="dcterms:W3CDTF">2012-10-01T21:29:35Z</dcterms:modified>
</cp:coreProperties>
</file>