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6" r:id="rId3"/>
    <p:sldId id="257"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37" autoAdjust="0"/>
    <p:restoredTop sz="86323" autoAdjust="0"/>
  </p:normalViewPr>
  <p:slideViewPr>
    <p:cSldViewPr>
      <p:cViewPr>
        <p:scale>
          <a:sx n="76" d="100"/>
          <a:sy n="76" d="100"/>
        </p:scale>
        <p:origin x="-1260"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50DF4957-1AF1-4D28-AFD7-7A53E2C41E90}" type="datetimeFigureOut">
              <a:rPr lang="en-US"/>
              <a:pPr>
                <a:defRPr/>
              </a:pPr>
              <a:t>7/8/2013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DE3EFFF7-33C0-4BF3-80B4-ACA2012FD41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Learners will be able to click on any lesson. No specific order is required.</a:t>
            </a:r>
          </a:p>
          <a:p>
            <a:pPr eaLnBrk="1" hangingPunct="1">
              <a:spcBef>
                <a:spcPct val="0"/>
              </a:spcBef>
            </a:pPr>
            <a:r>
              <a:rPr lang="en-US" dirty="0" smtClean="0"/>
              <a:t>References for graphics:</a:t>
            </a:r>
          </a:p>
          <a:p>
            <a:pPr eaLnBrk="1" hangingPunct="1">
              <a:spcBef>
                <a:spcPct val="0"/>
              </a:spcBef>
            </a:pPr>
            <a:r>
              <a:rPr lang="en-US" dirty="0" smtClean="0"/>
              <a:t>Stop sign: Office 2010 Clip Art.</a:t>
            </a:r>
          </a:p>
          <a:p>
            <a:pPr eaLnBrk="1" hangingPunct="1">
              <a:spcBef>
                <a:spcPct val="0"/>
              </a:spcBef>
            </a:pPr>
            <a:r>
              <a:rPr lang="en-US" dirty="0" smtClean="0"/>
              <a:t>Free Play: Retrieved from www.pinehill.org</a:t>
            </a:r>
          </a:p>
          <a:p>
            <a:pPr eaLnBrk="1" hangingPunct="1">
              <a:spcBef>
                <a:spcPct val="0"/>
              </a:spcBef>
            </a:pPr>
            <a:r>
              <a:rPr lang="en-US" dirty="0" smtClean="0"/>
              <a:t>Structured Activities: Retrieved from www.galilee.org</a:t>
            </a:r>
          </a:p>
          <a:p>
            <a:pPr eaLnBrk="1" hangingPunct="1">
              <a:spcBef>
                <a:spcPct val="0"/>
              </a:spcBef>
            </a:pPr>
            <a:r>
              <a:rPr lang="en-US" dirty="0" smtClean="0"/>
              <a:t>Outdoor/Gross Motor: Retrieved from www.safespaceconcepts.com</a:t>
            </a:r>
          </a:p>
          <a:p>
            <a:pPr eaLnBrk="1" hangingPunct="1">
              <a:spcBef>
                <a:spcPct val="0"/>
              </a:spcBef>
            </a:pPr>
            <a:r>
              <a:rPr lang="en-US" dirty="0" smtClean="0"/>
              <a:t>Meal Times:  Retrieved from www.poppiechildrennursery.co.uk</a:t>
            </a:r>
          </a:p>
          <a:p>
            <a:pPr eaLnBrk="1" hangingPunct="1">
              <a:spcBef>
                <a:spcPct val="0"/>
              </a:spcBef>
            </a:pPr>
            <a:r>
              <a:rPr lang="en-US" dirty="0" smtClean="0"/>
              <a:t>Self-Care Practices: Retrieved from www.kidbility.com </a:t>
            </a:r>
          </a:p>
          <a:p>
            <a:pPr eaLnBrk="1" hangingPunct="1">
              <a:spcBef>
                <a:spcPct val="0"/>
              </a:spcBef>
            </a:pPr>
            <a:r>
              <a:rPr lang="en-US" dirty="0" smtClean="0"/>
              <a:t>			</a:t>
            </a:r>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858909-A395-4A4F-BFAD-48E9681B9286}"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The first post-test results will be compared to the pre-test as part of the tutorial summative assessment. </a:t>
            </a:r>
          </a:p>
          <a:p>
            <a:pPr eaLnBrk="1" hangingPunct="1">
              <a:spcBef>
                <a:spcPct val="0"/>
              </a:spcBef>
            </a:pPr>
            <a:endParaRPr lang="en-US" dirty="0" smtClean="0"/>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DEBB58-36AF-4406-9E45-EFEBFBC3AAB1}"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Photo References:</a:t>
            </a:r>
          </a:p>
          <a:p>
            <a:pPr eaLnBrk="1" hangingPunct="1">
              <a:spcBef>
                <a:spcPct val="0"/>
              </a:spcBef>
            </a:pPr>
            <a:endParaRPr lang="en-US" dirty="0" smtClean="0"/>
          </a:p>
          <a:p>
            <a:pPr eaLnBrk="1" hangingPunct="1">
              <a:spcBef>
                <a:spcPct val="0"/>
              </a:spcBef>
            </a:pPr>
            <a:r>
              <a:rPr lang="en-US" dirty="0" smtClean="0"/>
              <a:t>Childre</a:t>
            </a:r>
            <a:r>
              <a:rPr lang="en-US" baseline="0" dirty="0" smtClean="0"/>
              <a:t>n painting: Retrieved from www.ttacnew.vcu.edu</a:t>
            </a:r>
          </a:p>
          <a:p>
            <a:pPr eaLnBrk="1" hangingPunct="1">
              <a:spcBef>
                <a:spcPct val="0"/>
              </a:spcBef>
            </a:pPr>
            <a:r>
              <a:rPr lang="en-US" baseline="0" dirty="0" smtClean="0"/>
              <a:t>Teacher hold book: Retrieved from www.coursera.org</a:t>
            </a: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F30CAF-E9EB-495E-9F91-C90F5A1FC4BF}"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These two activities will serve as formative assessment. The photo activity needs to be completed with 95% accuracy. The video activity</a:t>
            </a:r>
            <a:r>
              <a:rPr lang="en-US" baseline="0" dirty="0" smtClean="0"/>
              <a:t> </a:t>
            </a:r>
            <a:r>
              <a:rPr lang="en-US" dirty="0" smtClean="0"/>
              <a:t>is required to be performed with 100% accuracy.</a:t>
            </a:r>
          </a:p>
          <a:p>
            <a:pPr eaLnBrk="1" hangingPunct="1">
              <a:spcBef>
                <a:spcPct val="0"/>
              </a:spcBef>
            </a:pP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F30CAF-E9EB-495E-9F91-C90F5A1FC4BF}"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The first post-test results will be compared to the pre-test as part of the tutorial summative assessment. </a:t>
            </a:r>
          </a:p>
          <a:p>
            <a:pPr eaLnBrk="1" hangingPunct="1">
              <a:spcBef>
                <a:spcPct val="0"/>
              </a:spcBef>
            </a:pPr>
            <a:endParaRPr lang="en-US" dirty="0" smtClean="0"/>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DEBB58-36AF-4406-9E45-EFEBFBC3AAB1}"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214219-9287-4A74-BFC2-6F569DBEE4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117F36-579B-44F3-A55F-A925163856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C84DF6-2143-4E14-A250-DEDD5B0CF2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2E4F41-94D1-4EAB-BD6C-F05E0A47DB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5730CA-7067-4B10-B243-B1EF8823A7F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3BB9E1-ECE8-443D-BCA3-09A61DA9CE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8A3B05-172A-4B4D-B893-14C9D7A136F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CD5717D-0BCC-4DB9-9676-B40A2FD41E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6A05966-AA3E-4BE2-B667-CC194C4C94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EDD98F-8A89-49F2-A568-9D6EE6B705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120"/>
          <p:cNvGrpSpPr>
            <a:grpSpLocks/>
          </p:cNvGrpSpPr>
          <p:nvPr/>
        </p:nvGrpSpPr>
        <p:grpSpPr bwMode="auto">
          <a:xfrm>
            <a:off x="4718050" y="993775"/>
            <a:ext cx="1847850" cy="1530350"/>
            <a:chOff x="4718762" y="993075"/>
            <a:chExt cx="1847138" cy="1530439"/>
          </a:xfrm>
        </p:grpSpPr>
        <p:sp>
          <p:nvSpPr>
            <p:cNvPr id="6" name="Oval 5"/>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Oval 6"/>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Oval 7"/>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Oval 8"/>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Oval 9"/>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Oval 10"/>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Oval 11"/>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Oval 12"/>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rtlCol="0">
            <a:normAutofit/>
          </a:bodyPr>
          <a:lstStyle>
            <a:lvl1pPr marL="0" indent="0" algn="ctr">
              <a:buFontTx/>
              <a:buNone/>
              <a:defRPr/>
            </a:lvl1pPr>
          </a:lstStyle>
          <a:p>
            <a:pPr lvl="0"/>
            <a:r>
              <a:rPr lang="en-US" noProof="0" smtClean="0"/>
              <a:t>Click icon to add picture</a:t>
            </a:r>
            <a:endParaRPr lang="en-US" noProof="0"/>
          </a:p>
        </p:txBody>
      </p:sp>
      <p:sp>
        <p:nvSpPr>
          <p:cNvPr id="14" name="Date Placeholder 4"/>
          <p:cNvSpPr>
            <a:spLocks noGrp="1"/>
          </p:cNvSpPr>
          <p:nvPr>
            <p:ph type="dt" sz="half" idx="15"/>
          </p:nvPr>
        </p:nvSpPr>
        <p:spPr/>
        <p:txBody>
          <a:bodyPr/>
          <a:lstStyle>
            <a:lvl1pPr>
              <a:defRPr/>
            </a:lvl1pPr>
          </a:lstStyle>
          <a:p>
            <a:pPr>
              <a:defRPr/>
            </a:pPr>
            <a:endParaRPr lang="en-US"/>
          </a:p>
        </p:txBody>
      </p:sp>
      <p:sp>
        <p:nvSpPr>
          <p:cNvPr id="15" name="Footer Placeholder 5"/>
          <p:cNvSpPr>
            <a:spLocks noGrp="1"/>
          </p:cNvSpPr>
          <p:nvPr>
            <p:ph type="ftr" sz="quarter" idx="16"/>
          </p:nvPr>
        </p:nvSpPr>
        <p:spPr/>
        <p:txBody>
          <a:bodyPr/>
          <a:lstStyle>
            <a:lvl1pPr>
              <a:defRPr/>
            </a:lvl1pPr>
          </a:lstStyle>
          <a:p>
            <a:pPr>
              <a:defRPr/>
            </a:pPr>
            <a:endParaRPr lang="en-US"/>
          </a:p>
        </p:txBody>
      </p:sp>
      <p:sp>
        <p:nvSpPr>
          <p:cNvPr id="16" name="Slide Number Placeholder 6"/>
          <p:cNvSpPr>
            <a:spLocks noGrp="1"/>
          </p:cNvSpPr>
          <p:nvPr>
            <p:ph type="sldNum" sz="quarter" idx="17"/>
          </p:nvPr>
        </p:nvSpPr>
        <p:spPr/>
        <p:txBody>
          <a:bodyPr/>
          <a:lstStyle>
            <a:lvl1pPr>
              <a:defRPr/>
            </a:lvl1pPr>
          </a:lstStyle>
          <a:p>
            <a:pPr>
              <a:defRPr/>
            </a:pPr>
            <a:fld id="{BB6937D3-5EF6-4081-A01E-4B71F948D6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7000">
              <a:schemeClr val="accent1">
                <a:lumMod val="40000"/>
                <a:lumOff val="60000"/>
              </a:schemeClr>
            </a:gs>
            <a:gs pos="100000">
              <a:schemeClr val="bg2">
                <a:tint val="98000"/>
                <a:shade val="68000"/>
                <a:hueMod val="100000"/>
                <a:satMod val="118000"/>
                <a:lumMod val="82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1026" name="Group 134"/>
          <p:cNvGrpSpPr>
            <a:grpSpLocks/>
          </p:cNvGrpSpPr>
          <p:nvPr/>
        </p:nvGrpSpPr>
        <p:grpSpPr bwMode="auto">
          <a:xfrm>
            <a:off x="0" y="0"/>
            <a:ext cx="9251950" cy="6858000"/>
            <a:chOff x="-9" y="-16"/>
            <a:chExt cx="9252346" cy="6858038"/>
          </a:xfrm>
        </p:grpSpPr>
        <p:grpSp>
          <p:nvGrpSpPr>
            <p:cNvPr id="1032" name="Group 638"/>
            <p:cNvGrpSpPr>
              <a:grpSpLocks/>
            </p:cNvGrpSpPr>
            <p:nvPr/>
          </p:nvGrpSpPr>
          <p:grpSpPr bwMode="auto">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a:defRPr/>
                  </a:pPr>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a:defRPr/>
                  </a:pPr>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a:lstStyle/>
                <a:p>
                  <a:pPr>
                    <a:defRPr/>
                  </a:pPr>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a:defRPr/>
                  </a:pPr>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a:defRPr/>
                  </a:pPr>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a:lstStyle/>
                <a:p>
                  <a:pPr>
                    <a:defRPr/>
                  </a:pPr>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a:defRPr/>
                  </a:pPr>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a:defRPr/>
                  </a:pPr>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a:lstStyle/>
                <a:p>
                  <a:pPr>
                    <a:defRPr/>
                  </a:pPr>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a:defRPr/>
                  </a:pPr>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a:defRPr/>
                  </a:pPr>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a:lstStyle/>
                <a:p>
                  <a:pPr>
                    <a:defRPr/>
                  </a:pPr>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a:defRPr/>
                  </a:pPr>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a:defRPr/>
                  </a:pPr>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a:lstStyle/>
                <a:p>
                  <a:pPr>
                    <a:defRPr/>
                  </a:pPr>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a:defRPr/>
                  </a:pPr>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a:defRPr/>
                  </a:pPr>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a:lstStyle/>
                <a:p>
                  <a:pPr>
                    <a:defRPr/>
                  </a:pPr>
                  <a:endParaRPr lang="en-US"/>
                </a:p>
              </p:txBody>
            </p:sp>
          </p:grpSp>
        </p:grpSp>
        <p:grpSp>
          <p:nvGrpSpPr>
            <p:cNvPr id="1033" name="Group 669"/>
            <p:cNvGrpSpPr>
              <a:grpSpLocks/>
            </p:cNvGrpSpPr>
            <p:nvPr/>
          </p:nvGrpSpPr>
          <p:grpSpPr bwMode="auto">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a:defRPr/>
                  </a:pPr>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a:defRPr/>
                  </a:pPr>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a:lstStyle/>
                <a:p>
                  <a:pPr>
                    <a:defRPr/>
                  </a:pPr>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a:defRPr/>
                  </a:pPr>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a:defRPr/>
                  </a:pPr>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a:lstStyle/>
                <a:p>
                  <a:pPr>
                    <a:defRPr/>
                  </a:pPr>
                  <a:endParaRPr lang="en-US"/>
                </a:p>
              </p:txBody>
            </p:sp>
          </p:grpSp>
          <p:sp>
            <p:nvSpPr>
              <p:cNvPr id="213" name="Freeform 73"/>
              <p:cNvSpPr>
                <a:spLocks/>
              </p:cNvSpPr>
              <p:nvPr/>
            </p:nvSpPr>
            <p:spPr bwMode="auto">
              <a:xfrm rot="1542474">
                <a:off x="7058318" y="3703642"/>
                <a:ext cx="1588" cy="158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a:lstStyle/>
              <a:p>
                <a:pPr>
                  <a:defRPr/>
                </a:pPr>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a:defRPr/>
                  </a:pPr>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a:defRPr/>
                  </a:pPr>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a:lstStyle/>
                <a:p>
                  <a:pPr defTabSz="457200">
                    <a:defRPr/>
                  </a:pPr>
                  <a:endParaRPr lang="en-US">
                    <a:latin typeface="+mn-lt"/>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a:lstStyle/>
                <a:p>
                  <a:pPr defTabSz="457200">
                    <a:defRPr/>
                  </a:pPr>
                  <a:endParaRPr lang="en-US">
                    <a:latin typeface="+mn-lt"/>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a:lstStyle/>
                <a:p>
                  <a:pPr defTabSz="457200">
                    <a:defRPr/>
                  </a:pPr>
                  <a:endParaRPr lang="en-US">
                    <a:latin typeface="+mn-lt"/>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a:lstStyle/>
                <a:p>
                  <a:pPr defTabSz="457200">
                    <a:defRPr/>
                  </a:pPr>
                  <a:endParaRPr lang="en-US">
                    <a:latin typeface="+mn-lt"/>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a:lstStyle/>
                <a:p>
                  <a:pPr defTabSz="457200">
                    <a:defRPr/>
                  </a:pPr>
                  <a:endParaRPr lang="en-US">
                    <a:latin typeface="+mn-lt"/>
                    <a:cs typeface="+mn-cs"/>
                  </a:endParaRPr>
                </a:p>
              </p:txBody>
            </p:sp>
          </p:grpSp>
        </p:grpSp>
        <p:grpSp>
          <p:nvGrpSpPr>
            <p:cNvPr id="1034" name="Group 715"/>
            <p:cNvGrpSpPr>
              <a:grpSpLocks/>
            </p:cNvGrpSpPr>
            <p:nvPr/>
          </p:nvGrpSpPr>
          <p:grpSpPr bwMode="auto">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a:defRPr/>
                  </a:pPr>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a:defRPr/>
                  </a:pPr>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a:lstStyle/>
                <a:p>
                  <a:pPr>
                    <a:defRPr/>
                  </a:pPr>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a:lstStyle/>
                <a:p>
                  <a:pPr defTabSz="457200">
                    <a:defRPr/>
                  </a:pPr>
                  <a:endParaRPr lang="en-US">
                    <a:latin typeface="+mn-lt"/>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a:lstStyle/>
                <a:p>
                  <a:pPr>
                    <a:defRPr/>
                  </a:pPr>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a:defRPr/>
                  </a:pPr>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a:defRPr/>
                  </a:pPr>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a:lstStyle/>
                <a:p>
                  <a:pPr>
                    <a:defRPr/>
                  </a:pPr>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a:defRPr/>
                  </a:pPr>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a:defRPr/>
                  </a:pPr>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a:defRPr/>
                  </a:pPr>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a:lstStyle/>
                <a:p>
                  <a:pPr defTabSz="457200">
                    <a:defRPr/>
                  </a:pPr>
                  <a:endParaRPr lang="en-US">
                    <a:latin typeface="+mn-lt"/>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a:lstStyle/>
                <a:p>
                  <a:pPr defTabSz="457200">
                    <a:defRPr/>
                  </a:pPr>
                  <a:endParaRPr lang="en-US">
                    <a:latin typeface="+mn-lt"/>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a:lstStyle/>
                <a:p>
                  <a:pPr defTabSz="457200">
                    <a:defRPr/>
                  </a:pPr>
                  <a:endParaRPr lang="en-US">
                    <a:latin typeface="+mn-lt"/>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a:lstStyle/>
                <a:p>
                  <a:pPr defTabSz="457200">
                    <a:defRPr/>
                  </a:pPr>
                  <a:endParaRPr lang="en-US">
                    <a:latin typeface="+mn-lt"/>
                    <a:cs typeface="+mn-cs"/>
                  </a:endParaRPr>
                </a:p>
              </p:txBody>
            </p:sp>
          </p:grpSp>
        </p:grpSp>
      </p:grpSp>
      <p:sp>
        <p:nvSpPr>
          <p:cNvPr id="1027" name="Title Placeholder 1"/>
          <p:cNvSpPr>
            <a:spLocks noGrp="1"/>
          </p:cNvSpPr>
          <p:nvPr>
            <p:ph type="title"/>
          </p:nvPr>
        </p:nvSpPr>
        <p:spPr bwMode="auto">
          <a:xfrm>
            <a:off x="1009650" y="676275"/>
            <a:ext cx="71247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009650" y="1806575"/>
            <a:ext cx="71247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lIns="91440" tIns="45720" rIns="91440" bIns="45720" rtlCol="0" anchor="b"/>
          <a:lstStyle>
            <a:lvl1pPr algn="r">
              <a:defRPr sz="900">
                <a:solidFill>
                  <a:schemeClr val="tx1">
                    <a:lumMod val="75000"/>
                    <a:lumOff val="25000"/>
                  </a:schemeClr>
                </a:solidFill>
                <a:latin typeface="Arial" charset="0"/>
                <a:cs typeface="Arial" charset="0"/>
              </a:defRPr>
            </a:lvl1pPr>
          </a:lstStyle>
          <a:p>
            <a:pPr>
              <a:defRPr/>
            </a:pPr>
            <a:endParaRPr lang="en-US"/>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algn="l">
              <a:defRPr sz="900">
                <a:solidFill>
                  <a:schemeClr val="tx1">
                    <a:lumMod val="75000"/>
                    <a:lumOff val="2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lIns="91440" tIns="45720" rIns="91440" bIns="45720" rtlCol="0" anchor="b"/>
          <a:lstStyle>
            <a:lvl1pPr algn="l">
              <a:defRPr sz="1800">
                <a:solidFill>
                  <a:schemeClr val="tx1">
                    <a:lumMod val="75000"/>
                    <a:lumOff val="25000"/>
                  </a:schemeClr>
                </a:solidFill>
                <a:latin typeface="Arial" charset="0"/>
                <a:cs typeface="Arial" charset="0"/>
              </a:defRPr>
            </a:lvl1pPr>
          </a:lstStyle>
          <a:p>
            <a:pPr>
              <a:defRPr/>
            </a:pPr>
            <a:fld id="{8A973329-51EF-4856-84D7-B0A07F837DA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7" r:id="rId9"/>
    <p:sldLayoutId id="2147483705" r:id="rId10"/>
    <p:sldLayoutId id="2147483706" r:id="rId11"/>
  </p:sldLayoutIdLst>
  <p:txStyles>
    <p:titleStyle>
      <a:lvl1pPr algn="l" defTabSz="457200" rtl="0" eaLnBrk="0" fontAlgn="base" hangingPunct="0">
        <a:spcBef>
          <a:spcPct val="0"/>
        </a:spcBef>
        <a:spcAft>
          <a:spcPct val="0"/>
        </a:spcAft>
        <a:defRPr sz="3200" kern="1200">
          <a:solidFill>
            <a:srgbClr val="404040"/>
          </a:solidFill>
          <a:latin typeface="+mj-lt"/>
          <a:ea typeface="Trebuchet MS" pitchFamily="34" charset="0"/>
          <a:cs typeface="Trebuchet MS"/>
        </a:defRPr>
      </a:lvl1pPr>
      <a:lvl2pPr algn="l" defTabSz="457200" rtl="0" eaLnBrk="0" fontAlgn="base" hangingPunct="0">
        <a:spcBef>
          <a:spcPct val="0"/>
        </a:spcBef>
        <a:spcAft>
          <a:spcPct val="0"/>
        </a:spcAft>
        <a:defRPr sz="3200">
          <a:solidFill>
            <a:srgbClr val="404040"/>
          </a:solidFill>
          <a:latin typeface="Verdana" pitchFamily="34" charset="0"/>
          <a:ea typeface="Trebuchet MS" pitchFamily="34" charset="0"/>
          <a:cs typeface="Trebuchet MS" pitchFamily="34" charset="0"/>
        </a:defRPr>
      </a:lvl2pPr>
      <a:lvl3pPr algn="l" defTabSz="457200" rtl="0" eaLnBrk="0" fontAlgn="base" hangingPunct="0">
        <a:spcBef>
          <a:spcPct val="0"/>
        </a:spcBef>
        <a:spcAft>
          <a:spcPct val="0"/>
        </a:spcAft>
        <a:defRPr sz="3200">
          <a:solidFill>
            <a:srgbClr val="404040"/>
          </a:solidFill>
          <a:latin typeface="Verdana" pitchFamily="34" charset="0"/>
          <a:ea typeface="Trebuchet MS" pitchFamily="34" charset="0"/>
          <a:cs typeface="Trebuchet MS" pitchFamily="34" charset="0"/>
        </a:defRPr>
      </a:lvl3pPr>
      <a:lvl4pPr algn="l" defTabSz="457200" rtl="0" eaLnBrk="0" fontAlgn="base" hangingPunct="0">
        <a:spcBef>
          <a:spcPct val="0"/>
        </a:spcBef>
        <a:spcAft>
          <a:spcPct val="0"/>
        </a:spcAft>
        <a:defRPr sz="3200">
          <a:solidFill>
            <a:srgbClr val="404040"/>
          </a:solidFill>
          <a:latin typeface="Verdana" pitchFamily="34" charset="0"/>
          <a:ea typeface="Trebuchet MS" pitchFamily="34" charset="0"/>
          <a:cs typeface="Trebuchet MS" pitchFamily="34" charset="0"/>
        </a:defRPr>
      </a:lvl4pPr>
      <a:lvl5pPr algn="l" defTabSz="457200" rtl="0" eaLnBrk="0" fontAlgn="base" hangingPunct="0">
        <a:spcBef>
          <a:spcPct val="0"/>
        </a:spcBef>
        <a:spcAft>
          <a:spcPct val="0"/>
        </a:spcAft>
        <a:defRPr sz="3200">
          <a:solidFill>
            <a:srgbClr val="404040"/>
          </a:solidFill>
          <a:latin typeface="Verdana" pitchFamily="34" charset="0"/>
          <a:ea typeface="Trebuchet MS" pitchFamily="34" charset="0"/>
          <a:cs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rgbClr val="404040"/>
        </a:buClr>
        <a:buFont typeface="Wingdings 2" pitchFamily="18" charset="2"/>
        <a:buChar char=""/>
        <a:defRPr kern="1200">
          <a:solidFill>
            <a:srgbClr val="404040"/>
          </a:solidFill>
          <a:latin typeface="+mn-lt"/>
          <a:ea typeface="+mn-ea"/>
          <a:cs typeface="+mn-cs"/>
        </a:defRPr>
      </a:lvl1pPr>
      <a:lvl2pPr marL="742950" indent="-285750" algn="l" defTabSz="457200" rtl="0" eaLnBrk="0" fontAlgn="base" hangingPunct="0">
        <a:spcBef>
          <a:spcPct val="20000"/>
        </a:spcBef>
        <a:spcAft>
          <a:spcPts val="600"/>
        </a:spcAft>
        <a:buClr>
          <a:srgbClr val="404040"/>
        </a:buClr>
        <a:buFont typeface="Wingdings 2"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ct val="20000"/>
        </a:spcBef>
        <a:spcAft>
          <a:spcPts val="600"/>
        </a:spcAft>
        <a:buClr>
          <a:srgbClr val="404040"/>
        </a:buClr>
        <a:buFont typeface="Wingdings 2"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ct val="20000"/>
        </a:spcBef>
        <a:spcAft>
          <a:spcPts val="600"/>
        </a:spcAft>
        <a:buClr>
          <a:srgbClr val="404040"/>
        </a:buClr>
        <a:buFont typeface="Wingdings 2"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ct val="20000"/>
        </a:spcBef>
        <a:spcAft>
          <a:spcPts val="600"/>
        </a:spcAft>
        <a:buClr>
          <a:srgbClr val="404040"/>
        </a:buClr>
        <a:buFont typeface="Wingdings 2"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hyperlink" Target="mailto:instructionalcoach@earlychildhoodcenter.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ctr" eaLnBrk="1" hangingPunct="1"/>
            <a:r>
              <a:rPr lang="en-US" smtClean="0">
                <a:cs typeface="Trebuchet MS" pitchFamily="34" charset="0"/>
              </a:rPr>
              <a:t>Observations in the Early Childhood Classroom Storyboard</a:t>
            </a:r>
          </a:p>
        </p:txBody>
      </p:sp>
      <p:sp>
        <p:nvSpPr>
          <p:cNvPr id="3075" name="Content Placeholder 2"/>
          <p:cNvSpPr>
            <a:spLocks noGrp="1"/>
          </p:cNvSpPr>
          <p:nvPr>
            <p:ph idx="1"/>
          </p:nvPr>
        </p:nvSpPr>
        <p:spPr/>
        <p:txBody>
          <a:bodyPr/>
          <a:lstStyle/>
          <a:p>
            <a:pPr marL="0" indent="0" algn="ctr" eaLnBrk="1" hangingPunct="1">
              <a:lnSpc>
                <a:spcPct val="200000"/>
              </a:lnSpc>
              <a:spcBef>
                <a:spcPct val="0"/>
              </a:spcBef>
              <a:spcAft>
                <a:spcPct val="0"/>
              </a:spcAft>
              <a:buFont typeface="Wingdings 2" pitchFamily="18" charset="2"/>
              <a:buNone/>
            </a:pPr>
            <a:r>
              <a:rPr lang="en-US" sz="2400" smtClean="0"/>
              <a:t>Kristy Cotton</a:t>
            </a:r>
          </a:p>
          <a:p>
            <a:pPr marL="0" indent="0" algn="ctr" eaLnBrk="1" hangingPunct="1">
              <a:lnSpc>
                <a:spcPct val="200000"/>
              </a:lnSpc>
              <a:spcBef>
                <a:spcPct val="0"/>
              </a:spcBef>
              <a:spcAft>
                <a:spcPct val="0"/>
              </a:spcAft>
              <a:buFont typeface="Wingdings 2" pitchFamily="18" charset="2"/>
              <a:buNone/>
            </a:pPr>
            <a:r>
              <a:rPr lang="en-US" sz="2400" smtClean="0"/>
              <a:t>AET/545</a:t>
            </a:r>
          </a:p>
          <a:p>
            <a:pPr marL="0" indent="0" algn="ctr" eaLnBrk="1" hangingPunct="1">
              <a:lnSpc>
                <a:spcPct val="200000"/>
              </a:lnSpc>
              <a:spcBef>
                <a:spcPct val="0"/>
              </a:spcBef>
              <a:spcAft>
                <a:spcPct val="0"/>
              </a:spcAft>
              <a:buFont typeface="Wingdings 2" pitchFamily="18" charset="2"/>
              <a:buNone/>
            </a:pPr>
            <a:r>
              <a:rPr lang="en-US" sz="2400" smtClean="0"/>
              <a:t>Dr. Sean Spear</a:t>
            </a:r>
          </a:p>
          <a:p>
            <a:pPr marL="0" indent="0" algn="ctr" eaLnBrk="1" hangingPunct="1">
              <a:lnSpc>
                <a:spcPct val="200000"/>
              </a:lnSpc>
              <a:spcBef>
                <a:spcPct val="0"/>
              </a:spcBef>
              <a:spcAft>
                <a:spcPct val="0"/>
              </a:spcAft>
              <a:buFont typeface="Wingdings 2" pitchFamily="18" charset="2"/>
              <a:buNone/>
            </a:pPr>
            <a:r>
              <a:rPr lang="en-US" sz="2400" smtClean="0"/>
              <a:t>July 8, 2013</a:t>
            </a:r>
          </a:p>
          <a:p>
            <a:pPr marL="0" indent="0" algn="ctr" eaLnBrk="1" hangingPunct="1">
              <a:buFont typeface="Wingdings 2" pitchFamily="18" charset="2"/>
              <a:buNone/>
            </a:pPr>
            <a:endParaRPr lang="en-US" smtClean="0"/>
          </a:p>
        </p:txBody>
      </p:sp>
      <p:pic>
        <p:nvPicPr>
          <p:cNvPr id="3076" name="Picture 3"/>
          <p:cNvPicPr>
            <a:picLocks noChangeAspect="1"/>
          </p:cNvPicPr>
          <p:nvPr/>
        </p:nvPicPr>
        <p:blipFill>
          <a:blip r:embed="rId2" cstate="print"/>
          <a:srcRect/>
          <a:stretch>
            <a:fillRect/>
          </a:stretch>
        </p:blipFill>
        <p:spPr bwMode="auto">
          <a:xfrm>
            <a:off x="6172200" y="4419600"/>
            <a:ext cx="2286000" cy="1685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6"/>
          <p:cNvSpPr txBox="1">
            <a:spLocks noChangeArrowheads="1"/>
          </p:cNvSpPr>
          <p:nvPr/>
        </p:nvSpPr>
        <p:spPr bwMode="auto">
          <a:xfrm>
            <a:off x="230188" y="914400"/>
            <a:ext cx="1598612" cy="59436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200" b="1" u="sng" dirty="0" smtClean="0"/>
              <a:t>Global Designer Notes: </a:t>
            </a:r>
            <a:r>
              <a:rPr lang="en-US" sz="1200" dirty="0" err="1" smtClean="0"/>
              <a:t>Powerpoint</a:t>
            </a:r>
            <a:r>
              <a:rPr lang="en-US" sz="1200" dirty="0" smtClean="0"/>
              <a:t> Theme: Flowers, Brown, Candara Font, unless otherwise shown.</a:t>
            </a:r>
          </a:p>
          <a:p>
            <a:pPr eaLnBrk="1" hangingPunct="1">
              <a:defRPr/>
            </a:pPr>
            <a:endParaRPr lang="en-US" sz="1050" dirty="0" smtClean="0"/>
          </a:p>
          <a:p>
            <a:pPr eaLnBrk="1" hangingPunct="1">
              <a:defRPr/>
            </a:pPr>
            <a:endParaRPr lang="en-US" sz="1050" b="1" u="sng" dirty="0" smtClean="0"/>
          </a:p>
          <a:p>
            <a:pPr eaLnBrk="1" hangingPunct="1">
              <a:defRPr/>
            </a:pPr>
            <a:endParaRPr lang="en-US" sz="1050" b="1" u="sng" dirty="0" smtClean="0"/>
          </a:p>
          <a:p>
            <a:pPr eaLnBrk="1" hangingPunct="1">
              <a:defRPr/>
            </a:pPr>
            <a:endParaRPr lang="en-US" sz="1050" b="1" u="sng" dirty="0" smtClean="0"/>
          </a:p>
          <a:p>
            <a:pPr eaLnBrk="1" hangingPunct="1">
              <a:defRPr/>
            </a:pPr>
            <a:endParaRPr lang="en-US" sz="1050" b="1" u="sng" dirty="0" smtClean="0"/>
          </a:p>
          <a:p>
            <a:pPr eaLnBrk="1" hangingPunct="1">
              <a:defRPr/>
            </a:pPr>
            <a:endParaRPr lang="en-US" sz="1050" b="1" u="sng" dirty="0" smtClean="0"/>
          </a:p>
          <a:p>
            <a:pPr eaLnBrk="1" hangingPunct="1">
              <a:defRPr/>
            </a:pPr>
            <a:endParaRPr lang="en-US" sz="1050" b="1" u="sng" dirty="0" smtClean="0"/>
          </a:p>
          <a:p>
            <a:pPr eaLnBrk="1" hangingPunct="1">
              <a:defRPr/>
            </a:pPr>
            <a:endParaRPr lang="en-US" sz="1200" b="1" u="sng" dirty="0" smtClean="0"/>
          </a:p>
          <a:p>
            <a:pPr eaLnBrk="1" hangingPunct="1">
              <a:defRPr/>
            </a:pPr>
            <a:r>
              <a:rPr lang="en-US" sz="1200" b="1" u="sng" dirty="0" smtClean="0"/>
              <a:t>Programmer Notes: </a:t>
            </a:r>
            <a:r>
              <a:rPr lang="en-US" sz="1200" dirty="0" smtClean="0"/>
              <a:t>Provide a menu of links to the following pages:</a:t>
            </a:r>
          </a:p>
          <a:p>
            <a:pPr marL="228600" indent="-228600" eaLnBrk="1" hangingPunct="1">
              <a:buFontTx/>
              <a:buAutoNum type="arabicPeriod"/>
              <a:defRPr/>
            </a:pPr>
            <a:r>
              <a:rPr lang="en-US" sz="1200" b="1" dirty="0" smtClean="0"/>
              <a:t>Pre-test</a:t>
            </a:r>
          </a:p>
          <a:p>
            <a:pPr marL="228600" indent="-228600" eaLnBrk="1" hangingPunct="1">
              <a:buFontTx/>
              <a:buAutoNum type="arabicPeriod"/>
              <a:defRPr/>
            </a:pPr>
            <a:r>
              <a:rPr lang="en-US" sz="1200" b="1" dirty="0" smtClean="0"/>
              <a:t>Looking at videos</a:t>
            </a:r>
          </a:p>
          <a:p>
            <a:pPr marL="228600" indent="-228600" eaLnBrk="1" hangingPunct="1">
              <a:buFontTx/>
              <a:buAutoNum type="arabicPeriod"/>
              <a:defRPr/>
            </a:pPr>
            <a:r>
              <a:rPr lang="en-US" sz="1200" b="1" dirty="0" smtClean="0"/>
              <a:t>Writing your own observations</a:t>
            </a:r>
            <a:endParaRPr lang="en-US" sz="1200" dirty="0" smtClean="0"/>
          </a:p>
          <a:p>
            <a:pPr marL="228600" indent="-228600" eaLnBrk="1" hangingPunct="1">
              <a:buFontTx/>
              <a:buAutoNum type="arabicPeriod"/>
              <a:defRPr/>
            </a:pPr>
            <a:r>
              <a:rPr lang="en-US" sz="1200" b="1" dirty="0" smtClean="0"/>
              <a:t>Extended </a:t>
            </a:r>
            <a:r>
              <a:rPr lang="en-US" sz="1200" b="1" dirty="0" err="1" smtClean="0"/>
              <a:t>Activites</a:t>
            </a:r>
            <a:endParaRPr lang="en-US" sz="1200" b="1" dirty="0" smtClean="0"/>
          </a:p>
          <a:p>
            <a:pPr marL="228600" indent="-228600" eaLnBrk="1" hangingPunct="1">
              <a:buFontTx/>
              <a:buAutoNum type="arabicPeriod"/>
              <a:defRPr/>
            </a:pPr>
            <a:r>
              <a:rPr lang="en-US" sz="1200" b="1" dirty="0" smtClean="0"/>
              <a:t>Post-test</a:t>
            </a:r>
          </a:p>
          <a:p>
            <a:pPr eaLnBrk="1" hangingPunct="1">
              <a:defRPr/>
            </a:pPr>
            <a:endParaRPr lang="en-US" sz="1200" b="1" dirty="0" smtClean="0"/>
          </a:p>
          <a:p>
            <a:pPr eaLnBrk="1" hangingPunct="1">
              <a:defRPr/>
            </a:pPr>
            <a:r>
              <a:rPr lang="en-US" sz="1200" dirty="0" smtClean="0"/>
              <a:t>Provide the appropriate links to all graphics.</a:t>
            </a:r>
          </a:p>
        </p:txBody>
      </p:sp>
      <p:sp>
        <p:nvSpPr>
          <p:cNvPr id="4099" name="Text Box 17"/>
          <p:cNvSpPr txBox="1">
            <a:spLocks noChangeArrowheads="1"/>
          </p:cNvSpPr>
          <p:nvPr/>
        </p:nvSpPr>
        <p:spPr bwMode="auto">
          <a:xfrm>
            <a:off x="1849438" y="1066800"/>
            <a:ext cx="7162800" cy="5791200"/>
          </a:xfrm>
          <a:prstGeom prst="rect">
            <a:avLst/>
          </a:prstGeom>
          <a:solidFill>
            <a:srgbClr val="FFFFFF"/>
          </a:solidFill>
          <a:ln w="9525">
            <a:solidFill>
              <a:srgbClr val="000000"/>
            </a:solidFill>
            <a:miter lim="800000"/>
            <a:headEnd/>
            <a:tailEnd/>
          </a:ln>
        </p:spPr>
        <p:txBody>
          <a:bodyPr/>
          <a:lstStyle/>
          <a:p>
            <a:r>
              <a:rPr lang="en-US" sz="1400" b="1"/>
              <a:t>Instructional Text and Graphics:</a:t>
            </a:r>
          </a:p>
          <a:p>
            <a:endParaRPr lang="en-US" sz="1400" b="1"/>
          </a:p>
          <a:p>
            <a:r>
              <a:rPr lang="en-US" sz="1400" b="1"/>
              <a:t>	 </a:t>
            </a:r>
            <a:r>
              <a:rPr lang="en-US" sz="1400"/>
              <a:t>Take the pretest before clicking on any lessons.</a:t>
            </a:r>
            <a:endParaRPr lang="en-US" sz="1400" b="1"/>
          </a:p>
          <a:p>
            <a:endParaRPr lang="en-US" sz="1200" b="1"/>
          </a:p>
          <a:p>
            <a:pPr algn="ctr"/>
            <a:r>
              <a:rPr lang="en-US" sz="2000" b="1">
                <a:solidFill>
                  <a:srgbClr val="FF0000"/>
                </a:solidFill>
              </a:rPr>
              <a:t>Pre-Test Here</a:t>
            </a:r>
          </a:p>
          <a:p>
            <a:pPr algn="ctr"/>
            <a:endParaRPr lang="en-US" sz="2000" b="1">
              <a:solidFill>
                <a:srgbClr val="FF0000"/>
              </a:solidFill>
            </a:endParaRPr>
          </a:p>
          <a:p>
            <a:r>
              <a:rPr lang="en-US" sz="1400"/>
              <a:t>Once you have taken the pre-test, you may start the lesson. Remember to complete the lesson prior to taking the post test. Visit assignment page following each lesson and complete the assigned task for that lesson.</a:t>
            </a:r>
          </a:p>
          <a:p>
            <a:endParaRPr lang="en-US" sz="1400" b="1"/>
          </a:p>
          <a:p>
            <a:r>
              <a:rPr lang="en-US" sz="1400" b="1"/>
              <a:t>Informational Text: </a:t>
            </a:r>
            <a:r>
              <a:rPr lang="en-US" sz="1400"/>
              <a:t>Welcome to Observations in the Early Childhood Classroom Tutorial. You are here because you are new to the world of writing observations for early childhood children. We want you to enjoy this experience of writing observations and getting to know your children. This tutorial review only a few of the basic steps in writing a clear and concise observation. This is a foundation for which you can build upon. Please enjoy and if you have any questions please feel free to ask  as you go through the tutorial.</a:t>
            </a:r>
          </a:p>
          <a:p>
            <a:endParaRPr lang="en-US" sz="1400" b="1"/>
          </a:p>
          <a:p>
            <a:r>
              <a:rPr lang="en-US" sz="1400" b="1"/>
              <a:t>Graphics: </a:t>
            </a:r>
            <a:r>
              <a:rPr lang="en-US" sz="1400"/>
              <a:t>Each of these graphic  will be linked to the appropriate lesson.</a:t>
            </a:r>
          </a:p>
          <a:p>
            <a:endParaRPr lang="en-US" sz="1200" b="1"/>
          </a:p>
          <a:p>
            <a:endParaRPr lang="en-US" sz="1200" b="1"/>
          </a:p>
          <a:p>
            <a:endParaRPr lang="en-US" sz="1200" b="1"/>
          </a:p>
          <a:p>
            <a:endParaRPr lang="en-US" sz="1200" b="1"/>
          </a:p>
          <a:p>
            <a:r>
              <a:rPr lang="en-US" sz="1200" b="1"/>
              <a:t>Free Play	            Structure Activities      Outdoor/Gross Motor     Meal Time            Self-Care</a:t>
            </a:r>
          </a:p>
          <a:p>
            <a:endParaRPr lang="en-US" sz="1200" b="1"/>
          </a:p>
        </p:txBody>
      </p:sp>
      <p:sp>
        <p:nvSpPr>
          <p:cNvPr id="4100" name="Text Box 18"/>
          <p:cNvSpPr txBox="1">
            <a:spLocks noChangeArrowheads="1"/>
          </p:cNvSpPr>
          <p:nvPr/>
        </p:nvSpPr>
        <p:spPr bwMode="auto">
          <a:xfrm>
            <a:off x="2895600" y="533400"/>
            <a:ext cx="2133600" cy="304800"/>
          </a:xfrm>
          <a:prstGeom prst="rect">
            <a:avLst/>
          </a:prstGeom>
          <a:solidFill>
            <a:srgbClr val="FFFFFF"/>
          </a:solidFill>
          <a:ln w="9525">
            <a:solidFill>
              <a:srgbClr val="000000"/>
            </a:solidFill>
            <a:miter lim="800000"/>
            <a:headEnd/>
            <a:tailEnd/>
          </a:ln>
        </p:spPr>
        <p:txBody>
          <a:bodyPr/>
          <a:lstStyle/>
          <a:p>
            <a:r>
              <a:rPr lang="en-US" sz="1200" b="1"/>
              <a:t>Animation (yes or no): N  	</a:t>
            </a:r>
          </a:p>
          <a:p>
            <a:endParaRPr lang="en-US"/>
          </a:p>
        </p:txBody>
      </p:sp>
      <p:sp>
        <p:nvSpPr>
          <p:cNvPr id="2068" name="Text Box 20"/>
          <p:cNvSpPr txBox="1">
            <a:spLocks noChangeArrowheads="1"/>
          </p:cNvSpPr>
          <p:nvPr/>
        </p:nvSpPr>
        <p:spPr bwMode="auto">
          <a:xfrm>
            <a:off x="230188" y="152400"/>
            <a:ext cx="2589212" cy="304800"/>
          </a:xfrm>
          <a:prstGeom prst="rect">
            <a:avLst/>
          </a:prstGeom>
          <a:solidFill>
            <a:srgbClr val="FFFFFF"/>
          </a:solidFill>
          <a:ln w="9525">
            <a:solidFill>
              <a:srgbClr val="000000"/>
            </a:solidFill>
            <a:miter lim="800000"/>
            <a:headEnd/>
            <a:tailEnd/>
          </a:ln>
        </p:spPr>
        <p:txBody>
          <a:bodyPr/>
          <a:lstStyle/>
          <a:p>
            <a:pPr>
              <a:defRPr/>
            </a:pPr>
            <a:r>
              <a:rPr lang="en-US" sz="1050" b="1" dirty="0"/>
              <a:t>Title:  Home</a:t>
            </a:r>
            <a:r>
              <a:rPr lang="en-US" sz="1050" dirty="0"/>
              <a:t>	</a:t>
            </a:r>
          </a:p>
        </p:txBody>
      </p:sp>
      <p:sp>
        <p:nvSpPr>
          <p:cNvPr id="4102" name="Text Box 21"/>
          <p:cNvSpPr txBox="1">
            <a:spLocks noChangeArrowheads="1"/>
          </p:cNvSpPr>
          <p:nvPr/>
        </p:nvSpPr>
        <p:spPr bwMode="auto">
          <a:xfrm>
            <a:off x="2895600" y="152400"/>
            <a:ext cx="4191000" cy="304800"/>
          </a:xfrm>
          <a:prstGeom prst="rect">
            <a:avLst/>
          </a:prstGeom>
          <a:solidFill>
            <a:srgbClr val="FFFFFF"/>
          </a:solidFill>
          <a:ln w="9525">
            <a:solidFill>
              <a:srgbClr val="000000"/>
            </a:solidFill>
            <a:miter lim="800000"/>
            <a:headEnd/>
            <a:tailEnd/>
          </a:ln>
        </p:spPr>
        <p:txBody>
          <a:bodyPr/>
          <a:lstStyle/>
          <a:p>
            <a:r>
              <a:rPr lang="en-US" sz="1200" b="1"/>
              <a:t>Scene (opening page): Introduction</a:t>
            </a:r>
          </a:p>
        </p:txBody>
      </p:sp>
      <p:sp>
        <p:nvSpPr>
          <p:cNvPr id="4103" name="Text Box 22"/>
          <p:cNvSpPr txBox="1">
            <a:spLocks noChangeArrowheads="1"/>
          </p:cNvSpPr>
          <p:nvPr/>
        </p:nvSpPr>
        <p:spPr bwMode="auto">
          <a:xfrm>
            <a:off x="5105400" y="533400"/>
            <a:ext cx="1981200" cy="304800"/>
          </a:xfrm>
          <a:prstGeom prst="rect">
            <a:avLst/>
          </a:prstGeom>
          <a:solidFill>
            <a:srgbClr val="FFFFFF"/>
          </a:solidFill>
          <a:ln w="9525">
            <a:solidFill>
              <a:srgbClr val="000000"/>
            </a:solidFill>
            <a:miter lim="800000"/>
            <a:headEnd/>
            <a:tailEnd/>
          </a:ln>
        </p:spPr>
        <p:txBody>
          <a:bodyPr/>
          <a:lstStyle/>
          <a:p>
            <a:r>
              <a:rPr lang="en-US" sz="1200" b="1"/>
              <a:t>Graphics (yes or no)</a:t>
            </a:r>
            <a:r>
              <a:rPr lang="en-US" sz="1000" b="1"/>
              <a:t>:</a:t>
            </a:r>
            <a:r>
              <a:rPr lang="en-US" sz="1200" b="1"/>
              <a:t> Y  </a:t>
            </a:r>
            <a:r>
              <a:rPr lang="en-US" sz="1200"/>
              <a:t> </a:t>
            </a:r>
          </a:p>
        </p:txBody>
      </p:sp>
      <p:sp>
        <p:nvSpPr>
          <p:cNvPr id="4104" name="Text Box 23"/>
          <p:cNvSpPr txBox="1">
            <a:spLocks noChangeArrowheads="1"/>
          </p:cNvSpPr>
          <p:nvPr/>
        </p:nvSpPr>
        <p:spPr bwMode="auto">
          <a:xfrm rot="10800000" flipV="1">
            <a:off x="7162800" y="533400"/>
            <a:ext cx="1752600" cy="304800"/>
          </a:xfrm>
          <a:prstGeom prst="rect">
            <a:avLst/>
          </a:prstGeom>
          <a:solidFill>
            <a:srgbClr val="FFFFFF"/>
          </a:solidFill>
          <a:ln w="9525">
            <a:solidFill>
              <a:srgbClr val="000000"/>
            </a:solidFill>
            <a:miter lim="800000"/>
            <a:headEnd/>
            <a:tailEnd/>
          </a:ln>
        </p:spPr>
        <p:txBody>
          <a:bodyPr/>
          <a:lstStyle/>
          <a:p>
            <a:r>
              <a:rPr lang="en-US" sz="1200" b="1"/>
              <a:t>Audio (yes or no): N</a:t>
            </a:r>
          </a:p>
          <a:p>
            <a:endParaRPr lang="en-US"/>
          </a:p>
        </p:txBody>
      </p:sp>
      <p:sp>
        <p:nvSpPr>
          <p:cNvPr id="4105" name="Text Box 24"/>
          <p:cNvSpPr txBox="1">
            <a:spLocks noChangeArrowheads="1"/>
          </p:cNvSpPr>
          <p:nvPr/>
        </p:nvSpPr>
        <p:spPr bwMode="auto">
          <a:xfrm>
            <a:off x="7162800" y="152400"/>
            <a:ext cx="1752600" cy="304800"/>
          </a:xfrm>
          <a:prstGeom prst="rect">
            <a:avLst/>
          </a:prstGeom>
          <a:solidFill>
            <a:srgbClr val="FFFFFF"/>
          </a:solidFill>
          <a:ln w="9525">
            <a:solidFill>
              <a:srgbClr val="000000"/>
            </a:solidFill>
            <a:miter lim="800000"/>
            <a:headEnd/>
            <a:tailEnd/>
          </a:ln>
        </p:spPr>
        <p:txBody>
          <a:bodyPr/>
          <a:lstStyle/>
          <a:p>
            <a:r>
              <a:rPr lang="en-US" sz="1200" b="1"/>
              <a:t>Slide number: 1  </a:t>
            </a:r>
          </a:p>
        </p:txBody>
      </p:sp>
      <p:sp>
        <p:nvSpPr>
          <p:cNvPr id="4106" name="Text Box 24"/>
          <p:cNvSpPr txBox="1">
            <a:spLocks noChangeArrowheads="1"/>
          </p:cNvSpPr>
          <p:nvPr/>
        </p:nvSpPr>
        <p:spPr bwMode="auto">
          <a:xfrm>
            <a:off x="228600" y="533400"/>
            <a:ext cx="2590800" cy="304800"/>
          </a:xfrm>
          <a:prstGeom prst="rect">
            <a:avLst/>
          </a:prstGeom>
          <a:solidFill>
            <a:srgbClr val="FFFFFF"/>
          </a:solidFill>
          <a:ln w="9525">
            <a:solidFill>
              <a:srgbClr val="000000"/>
            </a:solidFill>
            <a:miter lim="800000"/>
            <a:headEnd/>
            <a:tailEnd/>
          </a:ln>
        </p:spPr>
        <p:txBody>
          <a:bodyPr/>
          <a:lstStyle/>
          <a:p>
            <a:r>
              <a:rPr lang="en-US" sz="1200" b="1"/>
              <a:t>Skill or Concept: Introduction</a:t>
            </a:r>
          </a:p>
        </p:txBody>
      </p:sp>
      <p:pic>
        <p:nvPicPr>
          <p:cNvPr id="4107" name="Picture 13"/>
          <p:cNvPicPr>
            <a:picLocks noChangeAspect="1" noChangeArrowheads="1"/>
          </p:cNvPicPr>
          <p:nvPr/>
        </p:nvPicPr>
        <p:blipFill>
          <a:blip r:embed="rId3" cstate="print"/>
          <a:srcRect/>
          <a:stretch>
            <a:fillRect/>
          </a:stretch>
        </p:blipFill>
        <p:spPr bwMode="auto">
          <a:xfrm>
            <a:off x="230188" y="2057400"/>
            <a:ext cx="1603375" cy="1143000"/>
          </a:xfrm>
          <a:prstGeom prst="rect">
            <a:avLst/>
          </a:prstGeom>
          <a:noFill/>
          <a:ln w="9525">
            <a:noFill/>
            <a:miter lim="800000"/>
            <a:headEnd/>
            <a:tailEnd/>
          </a:ln>
          <a:effectLst/>
        </p:spPr>
      </p:pic>
      <p:pic>
        <p:nvPicPr>
          <p:cNvPr id="4108" name="Picture 14" descr="C:\Users\Kristy\AppData\Local\Microsoft\Windows\Temporary Internet Files\Content.IE5\YT1M1FPZ\MC900432560[1].png"/>
          <p:cNvPicPr>
            <a:picLocks noChangeAspect="1" noChangeArrowheads="1"/>
          </p:cNvPicPr>
          <p:nvPr/>
        </p:nvPicPr>
        <p:blipFill>
          <a:blip r:embed="rId4" cstate="print"/>
          <a:srcRect/>
          <a:stretch>
            <a:fillRect/>
          </a:stretch>
        </p:blipFill>
        <p:spPr bwMode="auto">
          <a:xfrm>
            <a:off x="1868488" y="1447800"/>
            <a:ext cx="1120775" cy="1014413"/>
          </a:xfrm>
          <a:prstGeom prst="rect">
            <a:avLst/>
          </a:prstGeom>
          <a:noFill/>
          <a:ln w="9525">
            <a:noFill/>
            <a:miter lim="800000"/>
            <a:headEnd/>
            <a:tailEnd/>
          </a:ln>
        </p:spPr>
      </p:pic>
      <p:pic>
        <p:nvPicPr>
          <p:cNvPr id="4109" name="Picture 1"/>
          <p:cNvPicPr>
            <a:picLocks noChangeAspect="1"/>
          </p:cNvPicPr>
          <p:nvPr/>
        </p:nvPicPr>
        <p:blipFill>
          <a:blip r:embed="rId5" cstate="print"/>
          <a:srcRect/>
          <a:stretch>
            <a:fillRect/>
          </a:stretch>
        </p:blipFill>
        <p:spPr bwMode="auto">
          <a:xfrm>
            <a:off x="1849438" y="5549900"/>
            <a:ext cx="1471612" cy="1238250"/>
          </a:xfrm>
          <a:prstGeom prst="rect">
            <a:avLst/>
          </a:prstGeom>
          <a:noFill/>
          <a:ln w="9525">
            <a:noFill/>
            <a:miter lim="800000"/>
            <a:headEnd/>
            <a:tailEnd/>
          </a:ln>
        </p:spPr>
      </p:pic>
      <p:pic>
        <p:nvPicPr>
          <p:cNvPr id="4110" name="Picture 2"/>
          <p:cNvPicPr>
            <a:picLocks noChangeAspect="1"/>
          </p:cNvPicPr>
          <p:nvPr/>
        </p:nvPicPr>
        <p:blipFill>
          <a:blip r:embed="rId6" cstate="print"/>
          <a:srcRect/>
          <a:stretch>
            <a:fillRect/>
          </a:stretch>
        </p:blipFill>
        <p:spPr bwMode="auto">
          <a:xfrm>
            <a:off x="3417888" y="5549900"/>
            <a:ext cx="1568450" cy="1238250"/>
          </a:xfrm>
          <a:prstGeom prst="rect">
            <a:avLst/>
          </a:prstGeom>
          <a:noFill/>
          <a:ln w="9525">
            <a:noFill/>
            <a:miter lim="800000"/>
            <a:headEnd/>
            <a:tailEnd/>
          </a:ln>
        </p:spPr>
      </p:pic>
      <p:pic>
        <p:nvPicPr>
          <p:cNvPr id="4111" name="Picture 3"/>
          <p:cNvPicPr>
            <a:picLocks noChangeAspect="1"/>
          </p:cNvPicPr>
          <p:nvPr/>
        </p:nvPicPr>
        <p:blipFill>
          <a:blip r:embed="rId7" cstate="print"/>
          <a:srcRect/>
          <a:stretch>
            <a:fillRect/>
          </a:stretch>
        </p:blipFill>
        <p:spPr bwMode="auto">
          <a:xfrm>
            <a:off x="5033963" y="5549900"/>
            <a:ext cx="1343025" cy="1117600"/>
          </a:xfrm>
          <a:prstGeom prst="rect">
            <a:avLst/>
          </a:prstGeom>
          <a:noFill/>
          <a:ln w="9525">
            <a:noFill/>
            <a:miter lim="800000"/>
            <a:headEnd/>
            <a:tailEnd/>
          </a:ln>
        </p:spPr>
      </p:pic>
      <p:pic>
        <p:nvPicPr>
          <p:cNvPr id="4112" name="Picture 4"/>
          <p:cNvPicPr>
            <a:picLocks noChangeAspect="1"/>
          </p:cNvPicPr>
          <p:nvPr/>
        </p:nvPicPr>
        <p:blipFill>
          <a:blip r:embed="rId8" cstate="print"/>
          <a:srcRect/>
          <a:stretch>
            <a:fillRect/>
          </a:stretch>
        </p:blipFill>
        <p:spPr bwMode="auto">
          <a:xfrm>
            <a:off x="6650038" y="5638800"/>
            <a:ext cx="1025525" cy="938213"/>
          </a:xfrm>
          <a:prstGeom prst="rect">
            <a:avLst/>
          </a:prstGeom>
          <a:noFill/>
          <a:ln w="9525">
            <a:noFill/>
            <a:miter lim="800000"/>
            <a:headEnd/>
            <a:tailEnd/>
          </a:ln>
        </p:spPr>
      </p:pic>
      <p:pic>
        <p:nvPicPr>
          <p:cNvPr id="4113" name="Picture 5"/>
          <p:cNvPicPr>
            <a:picLocks noChangeAspect="1"/>
          </p:cNvPicPr>
          <p:nvPr/>
        </p:nvPicPr>
        <p:blipFill>
          <a:blip r:embed="rId9" cstate="print"/>
          <a:srcRect/>
          <a:stretch>
            <a:fillRect/>
          </a:stretch>
        </p:blipFill>
        <p:spPr bwMode="auto">
          <a:xfrm>
            <a:off x="7848600" y="5638800"/>
            <a:ext cx="1042988" cy="93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6"/>
          <p:cNvSpPr txBox="1">
            <a:spLocks noChangeArrowheads="1"/>
          </p:cNvSpPr>
          <p:nvPr/>
        </p:nvSpPr>
        <p:spPr bwMode="auto">
          <a:xfrm>
            <a:off x="230188" y="914400"/>
            <a:ext cx="1593850" cy="5715000"/>
          </a:xfrm>
          <a:prstGeom prst="rect">
            <a:avLst/>
          </a:prstGeom>
          <a:noFill/>
          <a:ln w="9525">
            <a:solidFill>
              <a:srgbClr val="000000"/>
            </a:solidFill>
            <a:miter lim="800000"/>
            <a:headEnd/>
            <a:tailEnd/>
          </a:ln>
        </p:spPr>
        <p:txBody>
          <a:bodyPr/>
          <a:lstStyle/>
          <a:p>
            <a:r>
              <a:rPr lang="en-US" sz="1200" b="1" u="sng" dirty="0"/>
              <a:t>Designer Notes</a:t>
            </a:r>
            <a:r>
              <a:rPr lang="en-US" sz="1200" b="1" dirty="0"/>
              <a:t>:  </a:t>
            </a:r>
            <a:r>
              <a:rPr lang="en-US" sz="1200" dirty="0"/>
              <a:t>Maintain theme. Black, Candara Font Align Test box to left margin</a:t>
            </a:r>
          </a:p>
          <a:p>
            <a:endParaRPr lang="en-US" sz="1200" b="1" dirty="0"/>
          </a:p>
          <a:p>
            <a:r>
              <a:rPr lang="en-US" sz="1200" b="1" dirty="0"/>
              <a:t>Programmer Notes: </a:t>
            </a:r>
            <a:r>
              <a:rPr lang="en-US" sz="1200" dirty="0"/>
              <a:t>Link this page to </a:t>
            </a:r>
            <a:r>
              <a:rPr lang="en-US" sz="1200" dirty="0">
                <a:solidFill>
                  <a:srgbClr val="FF0000"/>
                </a:solidFill>
              </a:rPr>
              <a:t>Pre-Test Here </a:t>
            </a:r>
            <a:r>
              <a:rPr lang="en-US" sz="1200" dirty="0">
                <a:solidFill>
                  <a:schemeClr val="bg1"/>
                </a:solidFill>
              </a:rPr>
              <a:t>on home page. Embed the 10 sample observations assessment  in the tutorial.</a:t>
            </a:r>
            <a:endParaRPr lang="en-US" sz="1200" b="1" dirty="0">
              <a:solidFill>
                <a:srgbClr val="FF0000"/>
              </a:solidFill>
            </a:endParaRPr>
          </a:p>
        </p:txBody>
      </p:sp>
      <p:sp>
        <p:nvSpPr>
          <p:cNvPr id="5123" name="Text Box 17"/>
          <p:cNvSpPr txBox="1">
            <a:spLocks noChangeArrowheads="1"/>
          </p:cNvSpPr>
          <p:nvPr/>
        </p:nvSpPr>
        <p:spPr bwMode="auto">
          <a:xfrm>
            <a:off x="1804988" y="976313"/>
            <a:ext cx="7162800" cy="565308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300" b="1" dirty="0" smtClean="0"/>
              <a:t>Instructional Text: </a:t>
            </a:r>
            <a:r>
              <a:rPr lang="en-US" sz="1300" dirty="0" smtClean="0"/>
              <a:t>We want to see how much you already know. Please complete this non graded 10 question pre-test prior to completing any lesson. You will write correct if the observation is clear, you will write No is the observation is not clear.</a:t>
            </a:r>
          </a:p>
          <a:p>
            <a:pPr eaLnBrk="1" hangingPunct="1">
              <a:defRPr/>
            </a:pPr>
            <a:endParaRPr lang="en-US" sz="1300" b="1" dirty="0" smtClean="0"/>
          </a:p>
          <a:p>
            <a:pPr marL="228600" indent="-228600" eaLnBrk="1" hangingPunct="1">
              <a:buFontTx/>
              <a:buAutoNum type="arabicPeriod"/>
              <a:defRPr/>
            </a:pPr>
            <a:r>
              <a:rPr lang="en-US" sz="1300" dirty="0" smtClean="0"/>
              <a:t>Timmy goes down the slide by himself then hops up and uses stairs alternating his feet to do it again.</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Shawn play with </a:t>
            </a:r>
            <a:r>
              <a:rPr lang="en-US" sz="1300" dirty="0" err="1" smtClean="0"/>
              <a:t>playdough</a:t>
            </a:r>
            <a:r>
              <a:rPr lang="en-US" sz="1300" dirty="0" smtClean="0"/>
              <a:t>.</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child flapped his arms when the car reached the bottom of the tower.</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child is crying.</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John ate corn and macaroni using his fork and spoon while sitting at the table.</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Two children were rolling their cylinders across the table repeatedly to see whose would go the furthest.</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child was cheering on his friend while they were rolling cylinders across the table during small group time.</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child was using rolling pin with </a:t>
            </a:r>
            <a:r>
              <a:rPr lang="en-US" sz="1300" dirty="0" err="1" smtClean="0"/>
              <a:t>playdough</a:t>
            </a:r>
            <a:r>
              <a:rPr lang="en-US" sz="1300" dirty="0" smtClean="0"/>
              <a:t>.</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little girl washed her hand in the sink.</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Sally went to the bathroom, when she finished she pulled up her pants by herself and then went to the sink to wash her hands and then dried them with a paper towel.</a:t>
            </a:r>
          </a:p>
          <a:p>
            <a:pPr marL="228600" indent="-228600" eaLnBrk="1" hangingPunct="1">
              <a:buFontTx/>
              <a:buAutoNum type="arabicPeriod"/>
              <a:defRPr/>
            </a:pPr>
            <a:endParaRPr lang="en-US" sz="1300" dirty="0" smtClean="0"/>
          </a:p>
          <a:p>
            <a:pPr marL="228600" indent="-228600" eaLnBrk="1" hangingPunct="1">
              <a:buFontTx/>
              <a:buAutoNum type="arabicPeriod"/>
              <a:defRPr/>
            </a:pPr>
            <a:endParaRPr lang="en-US" sz="1200" b="1" dirty="0" smtClean="0"/>
          </a:p>
        </p:txBody>
      </p:sp>
      <p:sp>
        <p:nvSpPr>
          <p:cNvPr id="5124" name="Text Box 18"/>
          <p:cNvSpPr txBox="1">
            <a:spLocks noChangeArrowheads="1"/>
          </p:cNvSpPr>
          <p:nvPr/>
        </p:nvSpPr>
        <p:spPr bwMode="auto">
          <a:xfrm>
            <a:off x="2895600" y="533400"/>
            <a:ext cx="2133600" cy="304800"/>
          </a:xfrm>
          <a:prstGeom prst="rect">
            <a:avLst/>
          </a:prstGeom>
          <a:solidFill>
            <a:srgbClr val="FFFFFF"/>
          </a:solidFill>
          <a:ln w="9525">
            <a:solidFill>
              <a:srgbClr val="000000"/>
            </a:solidFill>
            <a:miter lim="800000"/>
            <a:headEnd/>
            <a:tailEnd/>
          </a:ln>
        </p:spPr>
        <p:txBody>
          <a:bodyPr/>
          <a:lstStyle/>
          <a:p>
            <a:r>
              <a:rPr lang="en-US" sz="1200" b="1"/>
              <a:t>Animation (yes or no): N   </a:t>
            </a:r>
          </a:p>
          <a:p>
            <a:endParaRPr lang="en-US"/>
          </a:p>
        </p:txBody>
      </p:sp>
      <p:sp>
        <p:nvSpPr>
          <p:cNvPr id="2068" name="Text Box 20"/>
          <p:cNvSpPr txBox="1">
            <a:spLocks noChangeArrowheads="1"/>
          </p:cNvSpPr>
          <p:nvPr/>
        </p:nvSpPr>
        <p:spPr bwMode="auto">
          <a:xfrm>
            <a:off x="230188" y="152400"/>
            <a:ext cx="2589212" cy="304800"/>
          </a:xfrm>
          <a:prstGeom prst="rect">
            <a:avLst/>
          </a:prstGeom>
          <a:solidFill>
            <a:srgbClr val="FFFFFF"/>
          </a:solidFill>
          <a:ln w="9525">
            <a:solidFill>
              <a:srgbClr val="000000"/>
            </a:solidFill>
            <a:miter lim="800000"/>
            <a:headEnd/>
            <a:tailEnd/>
          </a:ln>
        </p:spPr>
        <p:txBody>
          <a:bodyPr/>
          <a:lstStyle/>
          <a:p>
            <a:pPr>
              <a:defRPr/>
            </a:pPr>
            <a:r>
              <a:rPr lang="en-US" sz="1050" b="1" dirty="0"/>
              <a:t>Title: Pre-test</a:t>
            </a:r>
            <a:r>
              <a:rPr lang="en-US" sz="1050" dirty="0"/>
              <a:t>	</a:t>
            </a:r>
          </a:p>
        </p:txBody>
      </p:sp>
      <p:sp>
        <p:nvSpPr>
          <p:cNvPr id="5126" name="Text Box 21"/>
          <p:cNvSpPr txBox="1">
            <a:spLocks noChangeArrowheads="1"/>
          </p:cNvSpPr>
          <p:nvPr/>
        </p:nvSpPr>
        <p:spPr bwMode="auto">
          <a:xfrm>
            <a:off x="2895600" y="152400"/>
            <a:ext cx="4191000" cy="304800"/>
          </a:xfrm>
          <a:prstGeom prst="rect">
            <a:avLst/>
          </a:prstGeom>
          <a:solidFill>
            <a:srgbClr val="FFFFFF"/>
          </a:solidFill>
          <a:ln w="9525">
            <a:solidFill>
              <a:srgbClr val="000000"/>
            </a:solidFill>
            <a:miter lim="800000"/>
            <a:headEnd/>
            <a:tailEnd/>
          </a:ln>
        </p:spPr>
        <p:txBody>
          <a:bodyPr/>
          <a:lstStyle/>
          <a:p>
            <a:r>
              <a:rPr lang="en-US" sz="1200" b="1"/>
              <a:t>Scene: Pre-test prior to any lesson			</a:t>
            </a:r>
          </a:p>
        </p:txBody>
      </p:sp>
      <p:sp>
        <p:nvSpPr>
          <p:cNvPr id="5127" name="Text Box 22"/>
          <p:cNvSpPr txBox="1">
            <a:spLocks noChangeArrowheads="1"/>
          </p:cNvSpPr>
          <p:nvPr/>
        </p:nvSpPr>
        <p:spPr bwMode="auto">
          <a:xfrm>
            <a:off x="5105400" y="533400"/>
            <a:ext cx="1981200" cy="304800"/>
          </a:xfrm>
          <a:prstGeom prst="rect">
            <a:avLst/>
          </a:prstGeom>
          <a:solidFill>
            <a:srgbClr val="FFFFFF"/>
          </a:solidFill>
          <a:ln w="9525">
            <a:solidFill>
              <a:srgbClr val="000000"/>
            </a:solidFill>
            <a:miter lim="800000"/>
            <a:headEnd/>
            <a:tailEnd/>
          </a:ln>
        </p:spPr>
        <p:txBody>
          <a:bodyPr/>
          <a:lstStyle/>
          <a:p>
            <a:r>
              <a:rPr lang="en-US" sz="1200" b="1"/>
              <a:t>Graphics (yes or no)</a:t>
            </a:r>
            <a:r>
              <a:rPr lang="en-US" sz="1000" b="1"/>
              <a:t>: </a:t>
            </a:r>
            <a:r>
              <a:rPr lang="en-US" sz="1200" b="1"/>
              <a:t>N</a:t>
            </a:r>
            <a:r>
              <a:rPr lang="en-US" sz="1000" b="1"/>
              <a:t> </a:t>
            </a:r>
            <a:r>
              <a:rPr lang="en-US" sz="1000"/>
              <a:t> </a:t>
            </a:r>
            <a:endParaRPr lang="en-US" sz="1200"/>
          </a:p>
        </p:txBody>
      </p:sp>
      <p:sp>
        <p:nvSpPr>
          <p:cNvPr id="5128" name="Text Box 23"/>
          <p:cNvSpPr txBox="1">
            <a:spLocks noChangeArrowheads="1"/>
          </p:cNvSpPr>
          <p:nvPr/>
        </p:nvSpPr>
        <p:spPr bwMode="auto">
          <a:xfrm rot="10800000" flipV="1">
            <a:off x="7162800" y="533400"/>
            <a:ext cx="1752600" cy="304800"/>
          </a:xfrm>
          <a:prstGeom prst="rect">
            <a:avLst/>
          </a:prstGeom>
          <a:solidFill>
            <a:srgbClr val="FFFFFF"/>
          </a:solidFill>
          <a:ln w="9525">
            <a:solidFill>
              <a:srgbClr val="000000"/>
            </a:solidFill>
            <a:miter lim="800000"/>
            <a:headEnd/>
            <a:tailEnd/>
          </a:ln>
        </p:spPr>
        <p:txBody>
          <a:bodyPr/>
          <a:lstStyle/>
          <a:p>
            <a:r>
              <a:rPr lang="en-US" sz="1200" b="1"/>
              <a:t>Audio (yes or no): N</a:t>
            </a:r>
          </a:p>
          <a:p>
            <a:endParaRPr lang="en-US"/>
          </a:p>
        </p:txBody>
      </p:sp>
      <p:sp>
        <p:nvSpPr>
          <p:cNvPr id="5129" name="Text Box 24"/>
          <p:cNvSpPr txBox="1">
            <a:spLocks noChangeArrowheads="1"/>
          </p:cNvSpPr>
          <p:nvPr/>
        </p:nvSpPr>
        <p:spPr bwMode="auto">
          <a:xfrm>
            <a:off x="7162800" y="152400"/>
            <a:ext cx="1752600" cy="304800"/>
          </a:xfrm>
          <a:prstGeom prst="rect">
            <a:avLst/>
          </a:prstGeom>
          <a:solidFill>
            <a:srgbClr val="FFFFFF"/>
          </a:solidFill>
          <a:ln w="9525">
            <a:solidFill>
              <a:srgbClr val="000000"/>
            </a:solidFill>
            <a:miter lim="800000"/>
            <a:headEnd/>
            <a:tailEnd/>
          </a:ln>
        </p:spPr>
        <p:txBody>
          <a:bodyPr/>
          <a:lstStyle/>
          <a:p>
            <a:r>
              <a:rPr lang="en-US" sz="1200" b="1"/>
              <a:t>Slide number:  2  </a:t>
            </a:r>
          </a:p>
        </p:txBody>
      </p:sp>
      <p:sp>
        <p:nvSpPr>
          <p:cNvPr id="5130" name="Text Box 24"/>
          <p:cNvSpPr txBox="1">
            <a:spLocks noChangeArrowheads="1"/>
          </p:cNvSpPr>
          <p:nvPr/>
        </p:nvSpPr>
        <p:spPr bwMode="auto">
          <a:xfrm>
            <a:off x="228600" y="533400"/>
            <a:ext cx="2590800" cy="381000"/>
          </a:xfrm>
          <a:prstGeom prst="rect">
            <a:avLst/>
          </a:prstGeom>
          <a:solidFill>
            <a:srgbClr val="FFFFFF"/>
          </a:solidFill>
          <a:ln w="9525">
            <a:solidFill>
              <a:srgbClr val="000000"/>
            </a:solidFill>
            <a:miter lim="800000"/>
            <a:headEnd/>
            <a:tailEnd/>
          </a:ln>
        </p:spPr>
        <p:txBody>
          <a:bodyPr/>
          <a:lstStyle/>
          <a:p>
            <a:r>
              <a:rPr lang="en-US" sz="1200" b="1"/>
              <a:t>Skill or Concept: </a:t>
            </a:r>
            <a:r>
              <a:rPr lang="en-US" sz="1200"/>
              <a:t>Pre-knowledge assessment</a:t>
            </a:r>
            <a:endParaRPr lang="en-US" sz="12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6"/>
          <p:cNvSpPr txBox="1">
            <a:spLocks noChangeArrowheads="1"/>
          </p:cNvSpPr>
          <p:nvPr/>
        </p:nvSpPr>
        <p:spPr bwMode="auto">
          <a:xfrm>
            <a:off x="230188" y="914400"/>
            <a:ext cx="1593850" cy="5715000"/>
          </a:xfrm>
          <a:prstGeom prst="rect">
            <a:avLst/>
          </a:prstGeom>
          <a:noFill/>
          <a:ln w="9525">
            <a:solidFill>
              <a:srgbClr val="000000"/>
            </a:solidFill>
            <a:miter lim="800000"/>
            <a:headEnd/>
            <a:tailEnd/>
          </a:ln>
        </p:spPr>
        <p:txBody>
          <a:bodyPr/>
          <a:lstStyle/>
          <a:p>
            <a:r>
              <a:rPr lang="en-US" sz="1600" b="1" u="sng" dirty="0"/>
              <a:t>Designer Notes</a:t>
            </a:r>
            <a:r>
              <a:rPr lang="en-US" sz="1600" b="1" dirty="0"/>
              <a:t>:  </a:t>
            </a:r>
            <a:r>
              <a:rPr lang="en-US" sz="1600" dirty="0"/>
              <a:t>Place instructional graphics in line with text. Place photos with non-clear written observations. Place discussion forum at bottom of page.</a:t>
            </a:r>
          </a:p>
          <a:p>
            <a:endParaRPr lang="en-US" sz="1600" b="1" dirty="0"/>
          </a:p>
          <a:p>
            <a:r>
              <a:rPr lang="en-US" sz="1600" b="1" dirty="0"/>
              <a:t>Programmer Notes: </a:t>
            </a:r>
            <a:r>
              <a:rPr lang="en-US" sz="1600" dirty="0"/>
              <a:t>Create a section with graphics and with clear written observations</a:t>
            </a:r>
            <a:r>
              <a:rPr lang="en-US" sz="1200" dirty="0"/>
              <a:t>. </a:t>
            </a:r>
            <a:endParaRPr lang="en-US" sz="1200" b="1" dirty="0">
              <a:solidFill>
                <a:srgbClr val="FF0000"/>
              </a:solidFill>
            </a:endParaRPr>
          </a:p>
        </p:txBody>
      </p:sp>
      <p:sp>
        <p:nvSpPr>
          <p:cNvPr id="6147" name="Text Box 17"/>
          <p:cNvSpPr txBox="1">
            <a:spLocks noChangeArrowheads="1"/>
          </p:cNvSpPr>
          <p:nvPr/>
        </p:nvSpPr>
        <p:spPr bwMode="auto">
          <a:xfrm>
            <a:off x="1828800" y="914400"/>
            <a:ext cx="7315200" cy="5943600"/>
          </a:xfrm>
          <a:prstGeom prst="rect">
            <a:avLst/>
          </a:prstGeom>
          <a:solidFill>
            <a:srgbClr val="FFFFFF"/>
          </a:solidFill>
          <a:ln w="9525">
            <a:solidFill>
              <a:srgbClr val="000000"/>
            </a:solidFill>
            <a:miter lim="800000"/>
            <a:headEnd/>
            <a:tailEnd/>
          </a:ln>
        </p:spPr>
        <p:txBody>
          <a:bodyPr/>
          <a:lstStyle/>
          <a:p>
            <a:r>
              <a:rPr lang="en-US" sz="1300" b="1" dirty="0"/>
              <a:t>Informational Text: </a:t>
            </a:r>
            <a:r>
              <a:rPr lang="en-US" sz="1300" dirty="0"/>
              <a:t>One of the first things we teach first year teachers is how to look at their children in their classroom and find opportunities where teachable moments or skills that have been successfully completed. Non-clear observations can be hard for Instructional Coaches to understand and makes it harder for you to plan. The purpose of this lesson is to teach you how to write a clear and concise observation. Examples of non-clear observations based on the pictures shown.</a:t>
            </a:r>
          </a:p>
          <a:p>
            <a:endParaRPr lang="en-US" sz="1200" dirty="0"/>
          </a:p>
          <a:p>
            <a:r>
              <a:rPr lang="en-US" sz="1200" dirty="0" smtClean="0"/>
              <a:t>The children are using their hands.      			The teacher is holding a book.</a:t>
            </a:r>
          </a:p>
          <a:p>
            <a:endParaRPr lang="en-US" sz="1400" dirty="0"/>
          </a:p>
          <a:p>
            <a:endParaRPr lang="en-US" sz="1400" dirty="0"/>
          </a:p>
          <a:p>
            <a:endParaRPr lang="en-US" sz="1400" dirty="0" smtClean="0"/>
          </a:p>
          <a:p>
            <a:endParaRPr lang="en-US" sz="1400" dirty="0"/>
          </a:p>
          <a:p>
            <a:endParaRPr lang="en-US" sz="1400" dirty="0" smtClean="0"/>
          </a:p>
          <a:p>
            <a:endParaRPr lang="en-US" sz="1400" dirty="0"/>
          </a:p>
          <a:p>
            <a:r>
              <a:rPr lang="en-US" sz="1300" b="1" dirty="0" smtClean="0"/>
              <a:t>Instructional Text and Graphics: </a:t>
            </a:r>
            <a:r>
              <a:rPr lang="en-US" sz="1300" dirty="0" smtClean="0"/>
              <a:t>Look at the pictures given to you. Each of the previous observations told us what we see in the picture but the observation was not clear and concise on what was actually happening or what they were trying to tell us. Here are the two pictures again with the clear observation to go with it.</a:t>
            </a:r>
          </a:p>
          <a:p>
            <a:endParaRPr lang="en-US" sz="1400" b="1" dirty="0"/>
          </a:p>
          <a:p>
            <a:r>
              <a:rPr lang="en-US" sz="1400" b="1" dirty="0" smtClean="0"/>
              <a:t>		</a:t>
            </a:r>
          </a:p>
          <a:p>
            <a:r>
              <a:rPr lang="en-US" sz="1400" b="1" dirty="0"/>
              <a:t> </a:t>
            </a:r>
            <a:r>
              <a:rPr lang="en-US" sz="1400" b="1" dirty="0" smtClean="0"/>
              <a:t>	               </a:t>
            </a:r>
            <a:r>
              <a:rPr lang="en-US" sz="1400" dirty="0" smtClean="0"/>
              <a:t>The children are using		                   The children are</a:t>
            </a:r>
          </a:p>
          <a:p>
            <a:r>
              <a:rPr lang="en-US" sz="1400" b="1" dirty="0" smtClean="0"/>
              <a:t>                                  </a:t>
            </a:r>
            <a:r>
              <a:rPr lang="en-US" sz="1400" dirty="0" smtClean="0"/>
              <a:t>their hands to paint a                                             pointing to the </a:t>
            </a:r>
          </a:p>
          <a:p>
            <a:r>
              <a:rPr lang="en-US" sz="1400" b="1" dirty="0" smtClean="0"/>
              <a:t>                                  </a:t>
            </a:r>
            <a:r>
              <a:rPr lang="en-US" sz="1400" dirty="0" smtClean="0"/>
              <a:t>picture using different 	                                     pictures in the book                                           </a:t>
            </a:r>
          </a:p>
          <a:p>
            <a:r>
              <a:rPr lang="en-US" sz="1400" b="1" dirty="0"/>
              <a:t> </a:t>
            </a:r>
            <a:r>
              <a:rPr lang="en-US" sz="1400" b="1" dirty="0" smtClean="0"/>
              <a:t>                                 </a:t>
            </a:r>
            <a:r>
              <a:rPr lang="en-US" sz="1400" dirty="0" smtClean="0"/>
              <a:t>color paint.				while the teacher 						holds it.</a:t>
            </a:r>
          </a:p>
          <a:p>
            <a:endParaRPr lang="en-US" sz="1400" dirty="0"/>
          </a:p>
          <a:p>
            <a:r>
              <a:rPr lang="en-US" sz="1300" b="1" dirty="0" smtClean="0"/>
              <a:t>For Discussion: </a:t>
            </a:r>
            <a:r>
              <a:rPr lang="en-US" sz="1300" dirty="0" smtClean="0"/>
              <a:t>When should you write and observation?</a:t>
            </a:r>
            <a:r>
              <a:rPr lang="en-US" sz="1400" dirty="0" smtClean="0"/>
              <a:t>	</a:t>
            </a:r>
            <a:endParaRPr lang="en-US" sz="1400" b="1" dirty="0"/>
          </a:p>
        </p:txBody>
      </p:sp>
      <p:sp>
        <p:nvSpPr>
          <p:cNvPr id="6148" name="Text Box 18"/>
          <p:cNvSpPr txBox="1">
            <a:spLocks noChangeArrowheads="1"/>
          </p:cNvSpPr>
          <p:nvPr/>
        </p:nvSpPr>
        <p:spPr bwMode="auto">
          <a:xfrm>
            <a:off x="2895600" y="533400"/>
            <a:ext cx="2133600" cy="304800"/>
          </a:xfrm>
          <a:prstGeom prst="rect">
            <a:avLst/>
          </a:prstGeom>
          <a:solidFill>
            <a:srgbClr val="FFFFFF"/>
          </a:solidFill>
          <a:ln w="9525">
            <a:solidFill>
              <a:srgbClr val="000000"/>
            </a:solidFill>
            <a:miter lim="800000"/>
            <a:headEnd/>
            <a:tailEnd/>
          </a:ln>
        </p:spPr>
        <p:txBody>
          <a:bodyPr/>
          <a:lstStyle/>
          <a:p>
            <a:r>
              <a:rPr lang="en-US" sz="1200" b="1"/>
              <a:t>Animation (yes or no): N   </a:t>
            </a:r>
          </a:p>
          <a:p>
            <a:endParaRPr lang="en-US"/>
          </a:p>
        </p:txBody>
      </p:sp>
      <p:sp>
        <p:nvSpPr>
          <p:cNvPr id="2068" name="Text Box 20"/>
          <p:cNvSpPr txBox="1">
            <a:spLocks noChangeArrowheads="1"/>
          </p:cNvSpPr>
          <p:nvPr/>
        </p:nvSpPr>
        <p:spPr bwMode="auto">
          <a:xfrm>
            <a:off x="230188" y="152400"/>
            <a:ext cx="2589212" cy="304800"/>
          </a:xfrm>
          <a:prstGeom prst="rect">
            <a:avLst/>
          </a:prstGeom>
          <a:solidFill>
            <a:srgbClr val="FFFFFF"/>
          </a:solidFill>
          <a:ln w="9525">
            <a:solidFill>
              <a:srgbClr val="000000"/>
            </a:solidFill>
            <a:miter lim="800000"/>
            <a:headEnd/>
            <a:tailEnd/>
          </a:ln>
        </p:spPr>
        <p:txBody>
          <a:bodyPr/>
          <a:lstStyle/>
          <a:p>
            <a:pPr>
              <a:defRPr/>
            </a:pPr>
            <a:r>
              <a:rPr lang="en-US" sz="1050" b="1" dirty="0"/>
              <a:t>Title</a:t>
            </a:r>
            <a:r>
              <a:rPr lang="en-US" sz="1050" b="1" dirty="0" smtClean="0"/>
              <a:t>: Writing the Observation</a:t>
            </a:r>
            <a:endParaRPr lang="en-US" sz="1050" dirty="0"/>
          </a:p>
        </p:txBody>
      </p:sp>
      <p:sp>
        <p:nvSpPr>
          <p:cNvPr id="6150" name="Text Box 21"/>
          <p:cNvSpPr txBox="1">
            <a:spLocks noChangeArrowheads="1"/>
          </p:cNvSpPr>
          <p:nvPr/>
        </p:nvSpPr>
        <p:spPr bwMode="auto">
          <a:xfrm>
            <a:off x="2895600" y="152400"/>
            <a:ext cx="4191000" cy="304800"/>
          </a:xfrm>
          <a:prstGeom prst="rect">
            <a:avLst/>
          </a:prstGeom>
          <a:solidFill>
            <a:srgbClr val="FFFFFF"/>
          </a:solidFill>
          <a:ln w="9525">
            <a:solidFill>
              <a:srgbClr val="000000"/>
            </a:solidFill>
            <a:miter lim="800000"/>
            <a:headEnd/>
            <a:tailEnd/>
          </a:ln>
        </p:spPr>
        <p:txBody>
          <a:bodyPr/>
          <a:lstStyle/>
          <a:p>
            <a:r>
              <a:rPr lang="en-US" sz="1200" b="1" dirty="0"/>
              <a:t>Scene: </a:t>
            </a:r>
            <a:r>
              <a:rPr lang="en-US" sz="1200" b="1" dirty="0" smtClean="0"/>
              <a:t>Writing a Clear Observation</a:t>
            </a:r>
            <a:r>
              <a:rPr lang="en-US" sz="1200" b="1" dirty="0"/>
              <a:t>			</a:t>
            </a:r>
          </a:p>
        </p:txBody>
      </p:sp>
      <p:sp>
        <p:nvSpPr>
          <p:cNvPr id="6151" name="Text Box 22"/>
          <p:cNvSpPr txBox="1">
            <a:spLocks noChangeArrowheads="1"/>
          </p:cNvSpPr>
          <p:nvPr/>
        </p:nvSpPr>
        <p:spPr bwMode="auto">
          <a:xfrm>
            <a:off x="5105400" y="533400"/>
            <a:ext cx="1981200" cy="304800"/>
          </a:xfrm>
          <a:prstGeom prst="rect">
            <a:avLst/>
          </a:prstGeom>
          <a:solidFill>
            <a:srgbClr val="FFFFFF"/>
          </a:solidFill>
          <a:ln w="9525">
            <a:solidFill>
              <a:srgbClr val="000000"/>
            </a:solidFill>
            <a:miter lim="800000"/>
            <a:headEnd/>
            <a:tailEnd/>
          </a:ln>
        </p:spPr>
        <p:txBody>
          <a:bodyPr/>
          <a:lstStyle/>
          <a:p>
            <a:r>
              <a:rPr lang="en-US" sz="1200" b="1" dirty="0"/>
              <a:t>Graphics (yes or no)</a:t>
            </a:r>
            <a:r>
              <a:rPr lang="en-US" sz="1000" b="1" dirty="0"/>
              <a:t>: </a:t>
            </a:r>
            <a:r>
              <a:rPr lang="en-US" sz="1200" b="1" dirty="0" smtClean="0"/>
              <a:t>Y</a:t>
            </a:r>
            <a:r>
              <a:rPr lang="en-US" sz="1000" b="1" dirty="0" smtClean="0"/>
              <a:t> </a:t>
            </a:r>
            <a:r>
              <a:rPr lang="en-US" sz="1000" dirty="0" smtClean="0"/>
              <a:t> </a:t>
            </a:r>
            <a:endParaRPr lang="en-US" sz="1200" dirty="0"/>
          </a:p>
        </p:txBody>
      </p:sp>
      <p:sp>
        <p:nvSpPr>
          <p:cNvPr id="6152" name="Text Box 23"/>
          <p:cNvSpPr txBox="1">
            <a:spLocks noChangeArrowheads="1"/>
          </p:cNvSpPr>
          <p:nvPr/>
        </p:nvSpPr>
        <p:spPr bwMode="auto">
          <a:xfrm rot="10800000" flipV="1">
            <a:off x="7162800" y="533400"/>
            <a:ext cx="1752600" cy="304800"/>
          </a:xfrm>
          <a:prstGeom prst="rect">
            <a:avLst/>
          </a:prstGeom>
          <a:solidFill>
            <a:srgbClr val="FFFFFF"/>
          </a:solidFill>
          <a:ln w="9525">
            <a:solidFill>
              <a:srgbClr val="000000"/>
            </a:solidFill>
            <a:miter lim="800000"/>
            <a:headEnd/>
            <a:tailEnd/>
          </a:ln>
        </p:spPr>
        <p:txBody>
          <a:bodyPr/>
          <a:lstStyle/>
          <a:p>
            <a:r>
              <a:rPr lang="en-US" sz="1200" b="1"/>
              <a:t>Audio (yes or no): N</a:t>
            </a:r>
          </a:p>
          <a:p>
            <a:endParaRPr lang="en-US"/>
          </a:p>
        </p:txBody>
      </p:sp>
      <p:sp>
        <p:nvSpPr>
          <p:cNvPr id="6153" name="Text Box 24"/>
          <p:cNvSpPr txBox="1">
            <a:spLocks noChangeArrowheads="1"/>
          </p:cNvSpPr>
          <p:nvPr/>
        </p:nvSpPr>
        <p:spPr bwMode="auto">
          <a:xfrm>
            <a:off x="7162800" y="152400"/>
            <a:ext cx="1752600" cy="304800"/>
          </a:xfrm>
          <a:prstGeom prst="rect">
            <a:avLst/>
          </a:prstGeom>
          <a:solidFill>
            <a:srgbClr val="FFFFFF"/>
          </a:solidFill>
          <a:ln w="9525">
            <a:solidFill>
              <a:srgbClr val="000000"/>
            </a:solidFill>
            <a:miter lim="800000"/>
            <a:headEnd/>
            <a:tailEnd/>
          </a:ln>
        </p:spPr>
        <p:txBody>
          <a:bodyPr/>
          <a:lstStyle/>
          <a:p>
            <a:r>
              <a:rPr lang="en-US" sz="1200" b="1"/>
              <a:t>Slide number:  3  </a:t>
            </a:r>
          </a:p>
        </p:txBody>
      </p:sp>
      <p:sp>
        <p:nvSpPr>
          <p:cNvPr id="6154" name="Text Box 24"/>
          <p:cNvSpPr txBox="1">
            <a:spLocks noChangeArrowheads="1"/>
          </p:cNvSpPr>
          <p:nvPr/>
        </p:nvSpPr>
        <p:spPr bwMode="auto">
          <a:xfrm>
            <a:off x="228600" y="533400"/>
            <a:ext cx="2590800" cy="381000"/>
          </a:xfrm>
          <a:prstGeom prst="rect">
            <a:avLst/>
          </a:prstGeom>
          <a:solidFill>
            <a:srgbClr val="FFFFFF"/>
          </a:solidFill>
          <a:ln w="9525">
            <a:solidFill>
              <a:srgbClr val="000000"/>
            </a:solidFill>
            <a:miter lim="800000"/>
            <a:headEnd/>
            <a:tailEnd/>
          </a:ln>
        </p:spPr>
        <p:txBody>
          <a:bodyPr/>
          <a:lstStyle/>
          <a:p>
            <a:r>
              <a:rPr lang="en-US" sz="1200" b="1" dirty="0"/>
              <a:t>Skill or Concept: </a:t>
            </a:r>
            <a:r>
              <a:rPr lang="en-US" sz="1200" dirty="0" smtClean="0"/>
              <a:t>Writing and Observation from a picture</a:t>
            </a:r>
            <a:endParaRPr lang="en-US" sz="1200" b="1" dirty="0"/>
          </a:p>
        </p:txBody>
      </p:sp>
      <p:pic>
        <p:nvPicPr>
          <p:cNvPr id="11" name="Picture 10" descr="early childhood children.png"/>
          <p:cNvPicPr>
            <a:picLocks noChangeAspect="1"/>
          </p:cNvPicPr>
          <p:nvPr/>
        </p:nvPicPr>
        <p:blipFill>
          <a:blip r:embed="rId3" cstate="print"/>
          <a:stretch>
            <a:fillRect/>
          </a:stretch>
        </p:blipFill>
        <p:spPr>
          <a:xfrm>
            <a:off x="2362200" y="2590801"/>
            <a:ext cx="1828800" cy="1066800"/>
          </a:xfrm>
          <a:prstGeom prst="rect">
            <a:avLst/>
          </a:prstGeom>
        </p:spPr>
      </p:pic>
      <p:sp>
        <p:nvSpPr>
          <p:cNvPr id="6156" name="AutoShape 12" descr="data:image/jpeg;base64,/9j/4AAQSkZJRgABAQAAAQABAAD/2wCEAAkGBxQTEhUUEhQWFhUXFxcXGBcYFxgXHRcXFRQXFhoXGBgYHCggGB0lHBcVITEhJSkrLi4uFx8zODMsNygtLisBCgoKDg0OGxAQGywkICQsLywsNCwsLCwsLCwsLCwsLCwsLCwsLCwsLCwsLCwsLCwsLCwsLCwsLCwsLCwsLCwsLP/AABEIAKgBKwMBIgACEQEDEQH/xAAcAAABBQEBAQAAAAAAAAAAAAAEAAEDBQYCBwj/xABLEAABAgMEBQgHBQYFAQkAAAABAAIDESEEEjFBBQZRYZETIlJxgaGx0QcUMkJiksFDU4Lh8BUWIzOT0oOissLxchckRFRjc4Sj4v/EABoBAAIDAQEAAAAAAAAAAAAAAAEEAAIDBQb/xAAuEQACAgEDAwIFBAIDAAAAAAAAAQIRAwQSITFBURNhFCKBofAycZGxwdEFQvH/2gAMAwEAAhEDEQA/ANXD1v0H9+3tEX6tUrdbNEvMoJ5Z0p3WNdMjcHSmvA/XT0IfyBX+qmnbQ2IIcBkFpe4XncmA4NGPO2SrgVVN9+g+p4F3kz1LS2skFkImHZeTe72TEkSB0rtZbprB2u2mI4ueZz7TxR2n7Y0vcXEuca1p1E7Bsz3Kla1zjhjgPPYEjlm5MDq7SC4VvODG0GJvfrgjIcdxqRh8X1lRDwWhsgZTHRFG8aTU/rDG1l2lYNrwSjl5jOPutEsSZyHbXwRNha5omy87MucTLs3fqq6sbeUq4AA4N+rkRa7cGiQkZb5Dr3Df+hFkknSBtRb6B0m5xMN4N0jIyl2FXdmicn/DiFxDp3XEzBG6Q6lgtF2pznj3pnIEN7KzK23rF1oaCwE+7d51BWThQ0yK6OGdqn1F5xM1rho1rYvKBwuxGEgb20n1YKr0Qwcw5mv0+i0WuzibNDcxpdIuqBMyNSNvYsLoXT0NjwYgcQ04NLR4kL0Gl1uOMEpy5OVqNPJt7UelcvKhY6mckxtg6DuCeH6VrAAA+FHaQMCxh8HoiH6UNGEy/iDrheRXMlmuTYzGFRSBTpBmx3ylL9oM+L5SrNnpB0YfeI64TvJSjXnRZ+0b2w3f2qesHaU/r0PfwcnFsh7T/mCu2636LP20Pta4f7V2NZdFn7eB20+io533/P5CkUXrcPp+KXrcPp95Wh/bGjD9tZ/maE4tmjD9tZvnZ5qnHksZ31tn3g4pxaG9McQtGBo4/aWf+ozzXfqlgPvQex7PNCvclma5YdMcQlyw6Y4haYaIsZwMPsc3zS/d2yHJvzBSvcNma5X4x3J73xeC0TtUrKcu8Jv3Os+QPFDa/JLM7M7e5cknaOC0LtS4O1yidqTDyc7iptflBsorx2jguHOO5XMTUluT3IWJqfLB7u/zU9Ob6UDcipiOMxhKakBU8TVB0533cXea4OrL5+0T+IoelPwHdEiJVZBrEi0HtA13NCtTq3FyP+dyjbqtGrXEzPOKnpZPBN0TlrdwT8mDkOAXcPVKMDRxH43fVEN1XtHT7/yU9PJ4JuiCGC3ojgkITeiOCPGq1p6fh5Jxqvaem3h+SOyfgm5GOGqlm+6HF3muv2ZBsjXRIbJPIuipMs6TwyVuIvBZ3XO13WgA+74z8lnlbUS2JXIoi8vcTiTWv+ooqG8AUONCVX2GxEtvRDIGpyJ3bgrRkWEJAc45NBwSEvA6iRjWyAF4DdQnvUgsgPOfzWDb5ZruLbWwhzpAnBox7diCiPdFIJ7BsG1U5LpBFq00GiTGkDIZu3k5BBwnPiET/Idilg6PL3yAmf1UrU6O0UIYE0bUehGhaFsIhtvnGWPYh7bDdyjXtdIzHZLCitLTFk2Qz8AoGCbhx4LbHaLRxpq2WsC7Hhua5tHYjovycO2RBCwenNTIz4hcHQ5zM8RPeBKnUvQtEwJPGU2N4glFaVhc4dQmE5CVo5+VU+DyF+pVp2wz+I+SjdqZa9jPnC9T5PclcWlmXJ5eNVrWPcb2Pb5pv3atYH8r/M3zXqPJp+TCALZ5SdXbX9y7i3zXLtA2r7h/cfqvWLgT3FA2zyUaKtQ+xifKUjYrQMYMT5T5L1vk0rihLZ5E2BE96FF+U+S5jtOFx/a0+S9fub0907VCWzxKOTsPBM2Kcp969uuphD/UlOCWeKRLa4mjyMpBxopm26K0fzX7+e6nevZDZ2nFrflC4iWNjquYwnaWg/RQB4u7S0dppHjf1X/3IuFrBacfWY4/xon9y9WdoiCcYMI/gb5KF2gLOfsIXyBQP0PNxrNa6StUcf4rz9VPE1rtznT9Zigmsg4gbKDJbuJqzZzL+EwdQlPcdyf927NP+SzZn5okMjE1wtzGsb6y/BxJN0zIccyEGNe9If8AmD8rP7VvX6u2YiRgMlljSeytEI7U+y/c/wCd/mom/JOPBkrP6QNITly0/wADPJHs9IOkASDEEv8A227OpX7dU7OBIMcBue7LtXDtUIGx/wA5Ut+SUvBRM9Jtv6cPthhTs9KdvGcE/wCH+aPOo9m2P+f8kx1Fs+2KPxDyUtkpEcL0rW7NsD5CP96nZ6VrcR/KgfK7+9RDUWBk+Lxb5JO1HhE/zIg+XyUIaN1t+AngsXrXEaYrnuaJNumRE8G5DDEqPVbWHSFsP8KwCK2dYjXGEwVrz3zbTcrTXXQbnckTJp9mK1pvgDESdIXuCXzKo8s2wJ7jDRrZEizPstGW5FWO0vDbsNtwnF/vHtOCs32RjWOABvAslhnOdF1BghomR+utKOSroPRjfLIbDol7yXOA3XpGe87VaNEGFR7i49FtTxyQjo73CQoOChEK6bxm7bLxCpzJl9j7Gisek2jmw2Bvj2ol1tDfaMyVnXRg5sobg05yoe2dQgTpG69oE4pBm66Jyb159q1jjK8J8mqNomZn9bkZYnBwJG4cTI901km6Te+IAIZk6VwY3gcMM93XsWpsFncwtfQMlIto0zmNuf0BGa1UGi08sdtI19khyd1NHiU9pDSak8QpmD2p7AFW6RgzcmEqRy5u2S8iw+8e5L1cdLuCrvVj+ilyB38UbZmWXqo6Xcl6p8Q4KvEI7+Ke47a7ipbIH+p/E3vTGxna3vQUnbXJw5/SKlsIWbGfh4qONBLRWVTIVzKHiWgjFyx1t1kc1723phpF3sM/orK2FI27WTlKVcKqT1Z2zvCxGhtNTexoeJSnjvFeqZWyFpftHBSXBGqOzZ3dE9yXIO6JXPrT9yXrb9yruAPyR6LuCRhnYeCf1x2wJeuu2d6lkOLu48Cml18FL68ej3p/Xj0e9TcQgSRHr3wpevfD4KWQGn1J1P68OieC6ZHB93uCNkBk8laQbGXe53IoaG+EcEaZCiSuq4fokj7OfUhLRZ2sPObLsIUCAyTKe9C3cSl/C/RKruRBrTp33W0AoNw3KltkUPBmquBEmaru1R5Bcmc5Sds60YJcIz+kYIvk8FHAE1LaHzKhhOqtK4NUgkQ5KWEBmmYc1XWy2uY8TaCw5jEdYzCtGNl7SDLTEaXBtwGc6uE8NiP0FBa54EmtE5UEs1XF7HSvTBynTgcO9GWdhhgOFZmgxM/JaJAdMu9DxGw7ouze3mgifOlSrRn49yutIWN8ZrYUJrobXEiLEc0CTCCC1oJmScMNqg1X0M6kSLTMA+JWsAA3DxTUIt8s5uonFSqJXw2Q4LRDaJNaA1o3NGZKGi2hpOIqpItoqcOCh5T4WcEWKMflG7Qnm3aOK5vjoN4J5t6De9AB0JJ7oXF1nQHFPybOieKhDu6FT6b0qIbXNhkXwDvu02cEVpOKyHDLhMOwbM5leX6y6TIfIPIFZ4gOlSpxKvFd2FIm01rG4sIERpfXgDuWbs9tvmspiR6/+VXWi13nV5u0gE1OM57VwZXhWRpUZ794Vwmn0XGulwDgBUhrssZ1wIByW60Fpl90B8nUpIgT6p4LzKxxcJy2EtAM+ufvLUaLjNaGiUsZHqxwGParKnwQ9S5IJjBVboe2FzbswCJyvdeCsud0mLGSp0VFyITcinm74OKQv9EH8SBDnkUuQXU39DvXJc/oFQguQTcgn5V3QcrLQ0G+6Zaabc0VyQHg6JLtvUr3R2jBDHOx8JyRTooYKmqqtI6aAFJ7pYlWclHktGDZZ2m2shipQP7bafZ7gT+u0rPi0hxvxAXHIHAdiHt2mp0w6seA81hLOkbrEar9rACV4T3+QkpGxnvBBa17TsmJ9h81hoVuJw8zwVzovTl03cfFCGfc+QSx0EWzRF3nEhgNJOIEicp4FRfsOIcBMbRdP1V5boMO0wzDfgRPqIwXlNssFrhPdDbFaA0yAc8gy7KLWTl1irM4wT6uin0XpQRYTHtzFRsIoRxU8aMSFitSbZznQjnzm9Yo4cJcFsHJHJj2yo6mGe+KZARRRSqig1LkwVEbUNZ35LuPZbwXLbPMgNqckF+8kBrnMc/nNJaea7EEgjCuBV4wfYDlGPV0H2GwunL3BsNOC0mhbDDhyc4snkJinXvWB1k03EjQmRLG9zWQyS8CjyRKT5Ylok6m+Z3bbUrWGHa2MbFLRFdQHAOcBUbjuTE8WSMbSOdn1Vtxj08mkFvE/aafxDzXZt16pc3qvDzRJ0QNgXLtDDYEv8RNdhXgC5WeY4hNy42j5h5o46Db0RwXB1ehn3BwCHxMvBKQLyw2t+Yeab1odJvzDzRR1ch9EcFz+7bNncj8S/BOAf1tvSb8wXTbSNo4hSfu039TTO1aG08T5o/E+xKRQax2i86G0ZBziQcKSFeK890to10Um6c6TWv1xh+rPc3MtbI7jOay1ntVFrLJwmhnFjTRlLTYHtMnCaUGC6cwCJyw3bVrIhDsVwIbdiKzMs9ORaHsE8aAiZGyWaKe3k+a3ATI7cO9H2aFSY2Ia0nnV8dgK2jMpPFRo9TrUS8DEc4z3kGff4LZX1hdTb8SIeTEy1pNRSRMsusrZss0X3odfhP0Kzy5YxdMwa5J76V5DGzRdjh1tB8HBcGBF/THfQlV9aHkFBZIKV5CthvzP/1vXYbtLv6f/wClPUh5AEtOwniVpNDc2HmSdvasncng4drXN8JrQ6ABYwlzhLKU5d4WkJRfQh3bQaklUVp31KM0tpCZphNU0aPVK5siukOY4ugS2Wg1AVO+IdqJtsepqgXyS3U2o7MbfIZ7+1F2O2BpB/5VTGhbPFcw4packUirPRNE6VBxdXCgVw20tdXHqu/VeVQrYQado7/oVetiteA4ukSATXdj24p7Hl4oWlA8FslqMOI2I2ha4HzHaJr1FrrzQ4VBAPYaryhq9K1GtAi2UNNTDJYerFvcZdiOeG5WbaSdNxD7kxRdiynFTRIV0yyR0KylzR1rCMOTot8WCWaBdBcV5ZpYf95jb3OdxM/Ner21paD1LDt1Xi2mJHiQ3MnDBusJ50V12ZawYTkc1vjkoy5EtUm4WUuj7cYQc1xnDcZPA3zF5uxwMiOsp3RXQYbA01a8ODhgSKhw3EXSoNJWeLBc6DGbccJEimEqEEUIO0JrLH5SCYLvaZzoZ2gVLO8kJtSs5rR7hqzrCbRBY5zy1xHOrS8BXq2rQtc/pHuXhmqemCzmHA9xAxW8brvGhBjeThObdbIm/MiUqkOxmCOxWnt27kZpO6N42K/pd35J3WqIMxwWJZ6Q352eGepzx9SpB6Qdtmb2RHf2rK4sttZsP2hE+Hv81I3SUTY3v81j4evrJ1srhvEUfVqLZrzAzgRB+NvkhUCUzVw9Iv6AUrbeegsvD12s33UYdrD9QiGa42U5RR+Fp8HI7cfj7AqRjvSta5x2mRncaJDtM+9YqyxQTKvatL6Qo7bRGMSCXAXGSmJYCRmOtY6E50ud7U8sJdtZzSskm3R0cTcYovGMpMrnlGz9oJpTYCccVW2OPMkOhyIrUY9UlklY3KSjRprE05YKO32Q8V1o2IZeyRP9YK2tMhDM6SzV4ME42F+j3SUGzRCyIHXormsa4SlmTPtkvTxGh9IcV4zqxA5W2wgCLrXB5cSBIMEzInaZDt3L166DgR2OB8CtMUI5VumhDWwWOaUQjlIfSHEJ5s6Q4hDizbp9k0xsp6J4Fa/C4xPcwmTOkOITXW7QgnQT0SFwYA2IfCYyb2WHJN2hDW511hl1IZsEfqSliwbzJDGWCK08YdC8Jc8mWtcUmaGMSbZ/qaltTZuMscwhmTBkcD+prnSjydeuCn0k43hvmO6YQAjmSuLdAoDsMj2HyPcqZ0Mh0t5CoitE8OPMVTW5nNmMj3O/MEKMTbUK1sdpDm3XVY6h3E0B4hGPUjhaKGyxSHSrOvEVV5CiuIBbKRrxx75qliwS1xGbXTHYfAhXDIdObga8arXuYs8bGBC03o80i2HahDeZNjDkzhK/ObDPrm38SzIOG9KE4gzEwWkEHYQaHsMiuhQnGW12j3l9kINUS2QbghNWtMtt1lbFBHKNAbFbm14GMtjsR1qwMGiyao6cZqcbKfSkSbSsxYrS5j47mGRhmDEBGInyjDLfUcFpdJMkFldBxg6LbziAyGJbavBHeUu+W/2JmrYkaK22OBpSCQQWxWCcwBeBOL2AYgn2mdokV5TpjQ8WyxbkQV9pjx7LgPeafpiFuNHxHwHza4h5AcxwMrwke/aOzBbCLo+BpGA4RGSdi9gkHMcR/Nh7N4wOB33x5HHg5rPFxEq17aB2I2P94fXtWmiWwCyte4HmxXtmOi8mXe08VVaY1di2SKYcTnMcb0OIBzXAHufdxbl1VWh1bsLLUDAf7DyBOcpOabwrI5jZmn4fNFmMuGilbpyF8XBSs01C2ngfJbN/ooh5Pd/UH1hKL/skaQSIr/mYf9gWPBoZlmmIPT7j5KeHpWD943irh/oocMHxD2Qj/uCHiei2Lk+J/SB/0xCiQgh6QhH7RnzBEwrXDyez5m+aGd6NIw989tnjDwBUR9HVoyiQ/wATY7fGEiAm0lHAc0iRBBEwZ4H8whIbml1ZUIptVjB1GtcOzxXkQ3sZz5w3OJBFHUcwTpI02LMOeKgzBH6xSuTH8zOhhmtiNNGggig3oKDBaahV8GIJ1eNyKskQE809aw2tDSaZfWJlQriNot8Zpu3SARR1LwlkcpUKo9GEueBkMTsCsrcy0te66y1NbOQlDiSkKTHNlWU570zpsaldmGryvHVFxYNBtYCSBfd7REzhgKoh2jBsHBZc2y0txdaB1sf9QoomnIzcYrh1t8wnlBRVI5cpuTtmjjaPAyCGdDlgSFnH6zRfvmnrDfJcu1kidOEfwj6FVcApmkFoeMIjx1OcPqnGkowwjRf6jvNZV+sUTZCPYf7lCdZInQhnqveazcS3Bsf2xaPvonzn6qaFp60XT/FcTvkadoWGOs7/ALtvzHyTw9aiDWHwd+SFMPBsYOljG5SdXsdJxGcxQnYUMy3RXmRY0VlO8agZylQqDU60tiNtTq84w+aTOTheJu7sFYPllRJ5UlI6umTlBWSvN78Q7xiqq2QcT1FWEM91R9eI8ErVD4GfmlJIvKKTKqKzvqlGddhulkCfzUr2c1qhtcHmPliaDrMh5qJ8lXwQ2szc13SDT2ltfBaCxQZMbPYqhtlm5rcmgTPU2XmrVrHGtfyRcjCUTwpjaIiAA6hofHcoBgCu2tnguuc4tNAaWi2aKYkEyIo5uT2jIjNetau622e1NHOEN+bXGQnuJoerFeMSJN4Yy7xQ8VK1gEpEtJFDuzBGcj1qOKZaGRw6Hqeu2lmQWyaQ6IQZNBnKeZlgFi9Uo0haK85wZU5lry4z3eapojpj2p9gFZZyaETq17d3pCXesp41GLLvNKbVm2jMvtbMZA7wdrdiawWuNZ3se0zIMgQPa2tcNp2Iy6aZGQB769yiiR783NlM+1sJB2baLnRnTBOLZsHsg26AebQ0ezNrpYtORFSHLFaH0U+x2yGx3OY5w5NwwLQal2x2AIXdjtz7PF5RlR9oytQca7MwcitlD5O0MEVlWkhxGbXNrMDbtGyoon8Gba/YxatU+poWlO0yPXJcNM6jNdrQ0JQVKwKFqq7dphoJaCZClKTO1ZZs8cUbZtp9PLNKol6+IG+0ZdiDj6xw4T7rmOMs922SqrBp0xIbmxOc5meboZpXePqqrSMYOAGN2cv+nYudm186uDOrg/42G6si+5eekO2vNlLoJkAQHSzY6k+MuK8UtbbrubQ4yXsOgrUIkIwn1kCJH3mGkl5rrroJ1niSqWGrH/Q/EPzTsciyxU13EnjeGbxvt9yohOcRKQluRNnhXdw2qtgvdtUzSTmg0bxZo9X3X4zBgwOBltkcSvbtF3Y0JsSREyZSc4AgOIDhI5gT7V4vqfo18eIIcKYJ9p8v5bM3dezevZLfGbBZDhMADWtAA2NaJAdwWsZqEHJiuePqZFFdQ11m+J4/G7zUTrJ/6kTiD4hVUTSrmgAGZO2vZVWditl8VxRhqoSdGWTSzgt3YiiaPni8nrZDPi1BxtBtOPJHrs8I/RXRCbkzsTHAvRlI+qjSSS2yEHAGxw6UrUGqDiakwz9jYj/8ct/0vW3MDaQEPHtsOHhU7VWTSLxjfRGO/wCzqG7/AMPZJbhFb4OUrPRpYMIkAl3wOitbxL1dM00XOdziMJYVyOI6lWaW02AH85znDAGV0Tl0ZTSr1cVKhnFpJZJbUg2x6FsUIcjBszQMCQJk0zeZuPXNZLXPRvqTjENYRAunMnC7Lb4q80TpJzLjL2V8iWbsN4zS1nii1suT5rOdPJzgDMHct5qM4WNxhLFOl+n85MdY7W2I0PZOW8EEdhRkYSYDu7z/AMqFkMNl4KaK8GQOAqubP2N5ckPIUA3fmuXholUUw69qaNHx3oVzFVRMmg6yubMACczWa0o0K90nNtXJggczkWulStZ1rNZawtkQtXCtbZBN4XCPUWypvofM7ME7SQaLlpXYKcOedvNZik/FTw7SHSbEbeGW7q/I5KKCZi6ezrUV4g7EbAGOhM915lsccOKsNAOHKiRy+oVc2O12IM9sgrDQ8uVbIUJllnuCGTmLIuD0OCTycyAXXve8JbFVlsRrnOEiHfSgojbG5107M+sKCOSDPZ+qrkDSm4oXKh3OaSHg1b5IvQemmwXzbNpJF5nuOA6P3bhw6gqq187nSLXSnzc696HdO9LEHukBitISaIoQycLh/nRnr9gjNcOYZtMy3dIycwjIg5b0XNePQtbXWdrhCYA6LznOvGjhSbQQbvhVT2f0g2lxlIHsEh1yu+KdjJbbKTxSjLa+p63HdJjpGRlIHZPEjs8VjNKwntdzxjg4YFDwNZ33JxLopP2nsn1Az4zSg60w4oLSx5G57HjhOaS1KhnXHVHQ0c8unfS0/wBrI7PHMOI0/hO8FTWgFriJ0xHUVNOA/Fr29bDT5UQ6DBeAGxgCKVp4hIvSTrsdKP8Ayunb5teeP9WBQIpYQ5pk4YeRWjnBtsF0OI0GY5zc2npNPgVVQ9DEmQiQyP8Aq8pq/sWrjGEPfGMxhydOwk1PBa6SGfHKq478oy1uXSZ42pfN2o8+tvo9jsceRLYrMpuDXdTgZCe8HgjND+jW0vcDGLYLMzMPceoDm9pK9KiW1rBzG9pqgY2lXHNdOUsaOXFZGg/RGjoFkh3IQkMziXHpOOZXcS0Q5k3Q4nM1VHEtZOah9YKpLPfYtHDXNmnhaRYcWt4BcxdMAGTQFnmR0/KTM1HmdcFfSVl27TZUMTTh2qhtEZBRYyp60vJpHDHwXVo0045qtjWwnNVzoi5dEVJTb6m0YJdAl1oHvCYz7UHDc98mwxIkicsZDa44JnPRFmc4QpAhoOJGJ50jM5LPZcrHME9ia78VfT+A3R8MhheavMzPGhoO76pRILy0shENumbyROd9pm0f9NPNWNhaAA4ylSngOCDhmJDDg2Dfa55N5hFaCZIJnxM5z3JvJujD5Rbe5Sk1V9rqvv4/OhmdIRHQXhsUNDTKTg7EnY01/WclJEJwArvKvLdo8PiExnNugi6wc7AUcXETFcmyUcWzMngOtUx4rVyLPIuPNc10KNllfi9p7KgdUsO1KS0cIEAgEtmCAZChlQzUcDQ7WwzNge84kUmcpZNy/NCeNJmEpx7sqLOyqsWgoixaPAY3lBJ0q1ln25J3XJ0mRtDmV4rNRtWmgqDbajyfN66BW3129Hz7K0x7OTFs4q4Gr4Q2ul7TfiGGe1YYLpp2chpp0zsFSu53Wh5pw5QBJJF6NdJx6j+uKDvovRp5x3Nnwc1B9CHo2rlsvwqnnEyltLZnwkVLam4qDVux8mIjC4E3mubI1AkZO3Ih9tbdAiya8m6AZ1IdKY2THiuZNK+DVJuNgJblx7NuzrCjdCF4ZGVd9KT29asHwpqAw+dI45bvJVTBF8lKNF8oW84AATPFWsCBDhtBaRIZmpJzut+pQlqfdujEkUHmibOxraux8FWblJcvg7EtidxVyfZEEawuivvEkMyDsUfZrC1goFFF0k1uUzszPUEe+JdEyg5NJLsJZY5W+V9CaxwWuNPJW37LcGzBPGfis27SRbLkmzJMpHbv81YjWSI1t18OuEwSRSVSZUxS04ZLuJdYX+muvZjxZtOXAfRcXtxG9r3juJIVZH0nEcA+7dBlLDnCdaTTRbY9pe4yDW5E1OeH1mt470ueoFpn/wBWqa/P6/YsjbHNwtFqh9RhxBwddKCfrhGYaWp0QfHZWDvD0IHE39jQCRmJk4jsSbo0PgtoQZTqJHE7UzDK1+ormwxxpU7dlpA9IGHKNDtpEK74RVfaF0/DtIdca4XZTnTGdBU7F5bbbOWGS1Xo/iSEWsplu3KexbTcFHcwadTlNRRu+UXPKoMWgEyF49TfMoizQC90pOA6vySvqwbpM6L08krao5jREO4rSwtAQ5Tc55PWAO4It+ioLWAiG2c8TXLemlgYq9TjXCMYSmuE4AnqBK2cOCwYNaOoAKa8osHuD4pdkYoWCKcIb+BHip/2ZFbDJiAXJgynMjaZDJa28o47bzXN2gjiFdYUgx1crXBlNFAzAy5xd1YfrrVtEiEyDaCnaqzR7L0a40m4Ku7MjuWihwwOdKk1XC7iM6t/Mm/F/wDoAbKSZGtc1J6mSJZ5H6I+MBK8SGjOdO1Bv0g1z+Taf1vKtkyKEbFFKUl8qI2QiMancuohLQS7mgYopkPZxQelYl1vtSnlKZI3D9YriZH6sm2mr96v6FMaeTIl5Kx9oeTemObOUqg9Yy7UIIoFLre/OqmhvaHTbebvdI913wVgyCCAQxjgQDMhtaVxO1M4cNqkzsTyRwcbeP4/P5B9F6RGBzpLrWE1/wDRzIOtNhbMVc+AMsSXQt3wcNiSS6Onm2uTi54I8sTpkk0InQCtNXoN6MGnAtcPBOkqy/SyGvjOLIz3Ck2scOwEfRHxYTI7GOdORcCZUIIGRyqO2YSSSEn8sWaY3T4DIrB1jEHOW/eo7tRUTlOW5JJYRVltquysMC9EaZYN+qOdYmHnETMqT8kklXc6Nsj+e17f0ipc+V8zI5rcKdNd3X+yKktBDJ4/EXEyonSV/wA+w7qczxvj3/wEtsZZV7gGXRMihDhsyliuNFtD2xJPJcTLnYADAyG/NJJSKvG2JZM027vwERYAbBY2JzpHIluZO3BPbjDIa+6C41E8pZkYEp0lmm3ydHBp4tRb+vv3IxpIhrXBom4XnSEpmv0Cmj2zngToZEdoB+qSSLXIY6fGtvHVf5X+ynt0MvL/AIQDxLvJX/o+bJr28m1xc+Qc7AXW1nxmkknMCTVPoIahuOaW3g1UDSEYMYZtaHhxwldLQ0kGTcJO66K90PHc9n8Q88GonOU8K9Uj2pJJtpLoLxt8sswVJbD/AA+ojvSSVuzA+pXhy6vJJLM0FeUdpiEMcRjdMuuVEySheC+ZfuV2jG3GOiECZLWSA3ynvxVdbreYknEyaBKWFZmf0SSSGZtKjuaSCnOUmubr6UObcY5uumIYaHOrkGgAcfFPohoL7xmGiZG8y35AJkktmk9tl8kIwxzUeF0+1l5ylwAkGpoAS4z3+Sht4Dod4jKdWzInkAnSSU3tnt965OPB8xl3szsR5b7oGfOqesolumAKBhO+Zrt706SahklHodmUIZYKUl/Z/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8" name="AutoShape 14" descr="data:image/jpeg;base64,/9j/4AAQSkZJRgABAQAAAQABAAD/2wCEAAkGBxQTEhUUEhQWFhUXFxcXGBcYFxgXHRcXFRQXFhoXGBgYHCggGB0lHBcVITEhJSkrLi4uFx8zODMsNygtLisBCgoKDg0OGxAQGywkICQsLywsNCwsLCwsLCwsLCwsLCwsLCwsLCwsLCwsLCwsLCwsLCwsLCwsLCwsLCwsLCwsLP/AABEIAKgBKwMBIgACEQEDEQH/xAAcAAABBQEBAQAAAAAAAAAAAAAEAAEDBQYCBwj/xABLEAABAgMEBQgHBQYFAQkAAAABAAIDESEEEjFBBQZRYZETIlJxgaGx0QcUMkJiksFDU4Lh8BUWIzOT0oOissLxchckRFRjc4Sj4v/EABoBAAIDAQEAAAAAAAAAAAAAAAEEAAIDBQb/xAAuEQACAgEDAwIFBAIDAAAAAAAAAQIRAwQSITFBURNhFCKBofAycZGxwdEFQvH/2gAMAwEAAhEDEQA/ANXD1v0H9+3tEX6tUrdbNEvMoJ5Z0p3WNdMjcHSmvA/XT0IfyBX+qmnbQ2IIcBkFpe4XncmA4NGPO2SrgVVN9+g+p4F3kz1LS2skFkImHZeTe72TEkSB0rtZbprB2u2mI4ueZz7TxR2n7Y0vcXEuca1p1E7Bsz3Kla1zjhjgPPYEjlm5MDq7SC4VvODG0GJvfrgjIcdxqRh8X1lRDwWhsgZTHRFG8aTU/rDG1l2lYNrwSjl5jOPutEsSZyHbXwRNha5omy87MucTLs3fqq6sbeUq4AA4N+rkRa7cGiQkZb5Dr3Df+hFkknSBtRb6B0m5xMN4N0jIyl2FXdmicn/DiFxDp3XEzBG6Q6lgtF2pznj3pnIEN7KzK23rF1oaCwE+7d51BWThQ0yK6OGdqn1F5xM1rho1rYvKBwuxGEgb20n1YKr0Qwcw5mv0+i0WuzibNDcxpdIuqBMyNSNvYsLoXT0NjwYgcQ04NLR4kL0Gl1uOMEpy5OVqNPJt7UelcvKhY6mckxtg6DuCeH6VrAAA+FHaQMCxh8HoiH6UNGEy/iDrheRXMlmuTYzGFRSBTpBmx3ylL9oM+L5SrNnpB0YfeI64TvJSjXnRZ+0b2w3f2qesHaU/r0PfwcnFsh7T/mCu2636LP20Pta4f7V2NZdFn7eB20+io533/P5CkUXrcPp+KXrcPp95Wh/bGjD9tZ/maE4tmjD9tZvnZ5qnHksZ31tn3g4pxaG9McQtGBo4/aWf+ozzXfqlgPvQex7PNCvclma5YdMcQlyw6Y4haYaIsZwMPsc3zS/d2yHJvzBSvcNma5X4x3J73xeC0TtUrKcu8Jv3Os+QPFDa/JLM7M7e5cknaOC0LtS4O1yidqTDyc7iptflBsorx2jguHOO5XMTUluT3IWJqfLB7u/zU9Ob6UDcipiOMxhKakBU8TVB0533cXea4OrL5+0T+IoelPwHdEiJVZBrEi0HtA13NCtTq3FyP+dyjbqtGrXEzPOKnpZPBN0TlrdwT8mDkOAXcPVKMDRxH43fVEN1XtHT7/yU9PJ4JuiCGC3ojgkITeiOCPGq1p6fh5Jxqvaem3h+SOyfgm5GOGqlm+6HF3muv2ZBsjXRIbJPIuipMs6TwyVuIvBZ3XO13WgA+74z8lnlbUS2JXIoi8vcTiTWv+ooqG8AUONCVX2GxEtvRDIGpyJ3bgrRkWEJAc45NBwSEvA6iRjWyAF4DdQnvUgsgPOfzWDb5ZruLbWwhzpAnBox7diCiPdFIJ7BsG1U5LpBFq00GiTGkDIZu3k5BBwnPiET/Idilg6PL3yAmf1UrU6O0UIYE0bUehGhaFsIhtvnGWPYh7bDdyjXtdIzHZLCitLTFk2Qz8AoGCbhx4LbHaLRxpq2WsC7Hhua5tHYjovycO2RBCwenNTIz4hcHQ5zM8RPeBKnUvQtEwJPGU2N4glFaVhc4dQmE5CVo5+VU+DyF+pVp2wz+I+SjdqZa9jPnC9T5PclcWlmXJ5eNVrWPcb2Pb5pv3atYH8r/M3zXqPJp+TCALZ5SdXbX9y7i3zXLtA2r7h/cfqvWLgT3FA2zyUaKtQ+xifKUjYrQMYMT5T5L1vk0rihLZ5E2BE96FF+U+S5jtOFx/a0+S9fub0907VCWzxKOTsPBM2Kcp969uuphD/UlOCWeKRLa4mjyMpBxopm26K0fzX7+e6nevZDZ2nFrflC4iWNjquYwnaWg/RQB4u7S0dppHjf1X/3IuFrBacfWY4/xon9y9WdoiCcYMI/gb5KF2gLOfsIXyBQP0PNxrNa6StUcf4rz9VPE1rtznT9Zigmsg4gbKDJbuJqzZzL+EwdQlPcdyf927NP+SzZn5okMjE1wtzGsb6y/BxJN0zIccyEGNe9If8AmD8rP7VvX6u2YiRgMlljSeytEI7U+y/c/wCd/mom/JOPBkrP6QNITly0/wADPJHs9IOkASDEEv8A227OpX7dU7OBIMcBue7LtXDtUIGx/wA5Ut+SUvBRM9Jtv6cPthhTs9KdvGcE/wCH+aPOo9m2P+f8kx1Fs+2KPxDyUtkpEcL0rW7NsD5CP96nZ6VrcR/KgfK7+9RDUWBk+Lxb5JO1HhE/zIg+XyUIaN1t+AngsXrXEaYrnuaJNumRE8G5DDEqPVbWHSFsP8KwCK2dYjXGEwVrz3zbTcrTXXQbnckTJp9mK1pvgDESdIXuCXzKo8s2wJ7jDRrZEizPstGW5FWO0vDbsNtwnF/vHtOCs32RjWOABvAslhnOdF1BghomR+utKOSroPRjfLIbDol7yXOA3XpGe87VaNEGFR7i49FtTxyQjo73CQoOChEK6bxm7bLxCpzJl9j7Gisek2jmw2Bvj2ol1tDfaMyVnXRg5sobg05yoe2dQgTpG69oE4pBm66Jyb159q1jjK8J8mqNomZn9bkZYnBwJG4cTI901km6Te+IAIZk6VwY3gcMM93XsWpsFncwtfQMlIto0zmNuf0BGa1UGi08sdtI19khyd1NHiU9pDSak8QpmD2p7AFW6RgzcmEqRy5u2S8iw+8e5L1cdLuCrvVj+ilyB38UbZmWXqo6Xcl6p8Q4KvEI7+Ke47a7ipbIH+p/E3vTGxna3vQUnbXJw5/SKlsIWbGfh4qONBLRWVTIVzKHiWgjFyx1t1kc1723phpF3sM/orK2FI27WTlKVcKqT1Z2zvCxGhtNTexoeJSnjvFeqZWyFpftHBSXBGqOzZ3dE9yXIO6JXPrT9yXrb9yruAPyR6LuCRhnYeCf1x2wJeuu2d6lkOLu48Cml18FL68ej3p/Xj0e9TcQgSRHr3wpevfD4KWQGn1J1P68OieC6ZHB93uCNkBk8laQbGXe53IoaG+EcEaZCiSuq4fokj7OfUhLRZ2sPObLsIUCAyTKe9C3cSl/C/RKruRBrTp33W0AoNw3KltkUPBmquBEmaru1R5Bcmc5Sds60YJcIz+kYIvk8FHAE1LaHzKhhOqtK4NUgkQ5KWEBmmYc1XWy2uY8TaCw5jEdYzCtGNl7SDLTEaXBtwGc6uE8NiP0FBa54EmtE5UEs1XF7HSvTBynTgcO9GWdhhgOFZmgxM/JaJAdMu9DxGw7ouze3mgifOlSrRn49yutIWN8ZrYUJrobXEiLEc0CTCCC1oJmScMNqg1X0M6kSLTMA+JWsAA3DxTUIt8s5uonFSqJXw2Q4LRDaJNaA1o3NGZKGi2hpOIqpItoqcOCh5T4WcEWKMflG7Qnm3aOK5vjoN4J5t6De9AB0JJ7oXF1nQHFPybOieKhDu6FT6b0qIbXNhkXwDvu02cEVpOKyHDLhMOwbM5leX6y6TIfIPIFZ4gOlSpxKvFd2FIm01rG4sIERpfXgDuWbs9tvmspiR6/+VXWi13nV5u0gE1OM57VwZXhWRpUZ794Vwmn0XGulwDgBUhrssZ1wIByW60Fpl90B8nUpIgT6p4LzKxxcJy2EtAM+ufvLUaLjNaGiUsZHqxwGParKnwQ9S5IJjBVboe2FzbswCJyvdeCsud0mLGSp0VFyITcinm74OKQv9EH8SBDnkUuQXU39DvXJc/oFQguQTcgn5V3QcrLQ0G+6Zaabc0VyQHg6JLtvUr3R2jBDHOx8JyRTooYKmqqtI6aAFJ7pYlWclHktGDZZ2m2shipQP7bafZ7gT+u0rPi0hxvxAXHIHAdiHt2mp0w6seA81hLOkbrEar9rACV4T3+QkpGxnvBBa17TsmJ9h81hoVuJw8zwVzovTl03cfFCGfc+QSx0EWzRF3nEhgNJOIEicp4FRfsOIcBMbRdP1V5boMO0wzDfgRPqIwXlNssFrhPdDbFaA0yAc8gy7KLWTl1irM4wT6uin0XpQRYTHtzFRsIoRxU8aMSFitSbZznQjnzm9Yo4cJcFsHJHJj2yo6mGe+KZARRRSqig1LkwVEbUNZ35LuPZbwXLbPMgNqckF+8kBrnMc/nNJaea7EEgjCuBV4wfYDlGPV0H2GwunL3BsNOC0mhbDDhyc4snkJinXvWB1k03EjQmRLG9zWQyS8CjyRKT5Ylok6m+Z3bbUrWGHa2MbFLRFdQHAOcBUbjuTE8WSMbSOdn1Vtxj08mkFvE/aafxDzXZt16pc3qvDzRJ0QNgXLtDDYEv8RNdhXgC5WeY4hNy42j5h5o46Db0RwXB1ehn3BwCHxMvBKQLyw2t+Yeab1odJvzDzRR1ch9EcFz+7bNncj8S/BOAf1tvSb8wXTbSNo4hSfu039TTO1aG08T5o/E+xKRQax2i86G0ZBziQcKSFeK890to10Um6c6TWv1xh+rPc3MtbI7jOay1ntVFrLJwmhnFjTRlLTYHtMnCaUGC6cwCJyw3bVrIhDsVwIbdiKzMs9ORaHsE8aAiZGyWaKe3k+a3ATI7cO9H2aFSY2Ia0nnV8dgK2jMpPFRo9TrUS8DEc4z3kGff4LZX1hdTb8SIeTEy1pNRSRMsusrZss0X3odfhP0Kzy5YxdMwa5J76V5DGzRdjh1tB8HBcGBF/THfQlV9aHkFBZIKV5CthvzP/1vXYbtLv6f/wClPUh5AEtOwniVpNDc2HmSdvasncng4drXN8JrQ6ABYwlzhLKU5d4WkJRfQh3bQaklUVp31KM0tpCZphNU0aPVK5siukOY4ugS2Wg1AVO+IdqJtsepqgXyS3U2o7MbfIZ7+1F2O2BpB/5VTGhbPFcw4packUirPRNE6VBxdXCgVw20tdXHqu/VeVQrYQado7/oVetiteA4ukSATXdj24p7Hl4oWlA8FslqMOI2I2ha4HzHaJr1FrrzQ4VBAPYaryhq9K1GtAi2UNNTDJYerFvcZdiOeG5WbaSdNxD7kxRdiynFTRIV0yyR0KylzR1rCMOTot8WCWaBdBcV5ZpYf95jb3OdxM/Ner21paD1LDt1Xi2mJHiQ3MnDBusJ50V12ZawYTkc1vjkoy5EtUm4WUuj7cYQc1xnDcZPA3zF5uxwMiOsp3RXQYbA01a8ODhgSKhw3EXSoNJWeLBc6DGbccJEimEqEEUIO0JrLH5SCYLvaZzoZ2gVLO8kJtSs5rR7hqzrCbRBY5zy1xHOrS8BXq2rQtc/pHuXhmqemCzmHA9xAxW8brvGhBjeThObdbIm/MiUqkOxmCOxWnt27kZpO6N42K/pd35J3WqIMxwWJZ6Q352eGepzx9SpB6Qdtmb2RHf2rK4sttZsP2hE+Hv81I3SUTY3v81j4evrJ1srhvEUfVqLZrzAzgRB+NvkhUCUzVw9Iv6AUrbeegsvD12s33UYdrD9QiGa42U5RR+Fp8HI7cfj7AqRjvSta5x2mRncaJDtM+9YqyxQTKvatL6Qo7bRGMSCXAXGSmJYCRmOtY6E50ud7U8sJdtZzSskm3R0cTcYovGMpMrnlGz9oJpTYCccVW2OPMkOhyIrUY9UlklY3KSjRprE05YKO32Q8V1o2IZeyRP9YK2tMhDM6SzV4ME42F+j3SUGzRCyIHXormsa4SlmTPtkvTxGh9IcV4zqxA5W2wgCLrXB5cSBIMEzInaZDt3L166DgR2OB8CtMUI5VumhDWwWOaUQjlIfSHEJ5s6Q4hDizbp9k0xsp6J4Fa/C4xPcwmTOkOITXW7QgnQT0SFwYA2IfCYyb2WHJN2hDW511hl1IZsEfqSliwbzJDGWCK08YdC8Jc8mWtcUmaGMSbZ/qaltTZuMscwhmTBkcD+prnSjydeuCn0k43hvmO6YQAjmSuLdAoDsMj2HyPcqZ0Mh0t5CoitE8OPMVTW5nNmMj3O/MEKMTbUK1sdpDm3XVY6h3E0B4hGPUjhaKGyxSHSrOvEVV5CiuIBbKRrxx75qliwS1xGbXTHYfAhXDIdObga8arXuYs8bGBC03o80i2HahDeZNjDkzhK/ObDPrm38SzIOG9KE4gzEwWkEHYQaHsMiuhQnGW12j3l9kINUS2QbghNWtMtt1lbFBHKNAbFbm14GMtjsR1qwMGiyao6cZqcbKfSkSbSsxYrS5j47mGRhmDEBGInyjDLfUcFpdJMkFldBxg6LbziAyGJbavBHeUu+W/2JmrYkaK22OBpSCQQWxWCcwBeBOL2AYgn2mdokV5TpjQ8WyxbkQV9pjx7LgPeafpiFuNHxHwHza4h5AcxwMrwke/aOzBbCLo+BpGA4RGSdi9gkHMcR/Nh7N4wOB33x5HHg5rPFxEq17aB2I2P94fXtWmiWwCyte4HmxXtmOi8mXe08VVaY1di2SKYcTnMcb0OIBzXAHufdxbl1VWh1bsLLUDAf7DyBOcpOabwrI5jZmn4fNFmMuGilbpyF8XBSs01C2ngfJbN/ooh5Pd/UH1hKL/skaQSIr/mYf9gWPBoZlmmIPT7j5KeHpWD943irh/oocMHxD2Qj/uCHiei2Lk+J/SB/0xCiQgh6QhH7RnzBEwrXDyez5m+aGd6NIw989tnjDwBUR9HVoyiQ/wATY7fGEiAm0lHAc0iRBBEwZ4H8whIbml1ZUIptVjB1GtcOzxXkQ3sZz5w3OJBFHUcwTpI02LMOeKgzBH6xSuTH8zOhhmtiNNGggig3oKDBaahV8GIJ1eNyKskQE809aw2tDSaZfWJlQriNot8Zpu3SARR1LwlkcpUKo9GEueBkMTsCsrcy0te66y1NbOQlDiSkKTHNlWU570zpsaldmGryvHVFxYNBtYCSBfd7REzhgKoh2jBsHBZc2y0txdaB1sf9QoomnIzcYrh1t8wnlBRVI5cpuTtmjjaPAyCGdDlgSFnH6zRfvmnrDfJcu1kidOEfwj6FVcApmkFoeMIjx1OcPqnGkowwjRf6jvNZV+sUTZCPYf7lCdZInQhnqveazcS3Bsf2xaPvonzn6qaFp60XT/FcTvkadoWGOs7/ALtvzHyTw9aiDWHwd+SFMPBsYOljG5SdXsdJxGcxQnYUMy3RXmRY0VlO8agZylQqDU60tiNtTq84w+aTOTheJu7sFYPllRJ5UlI6umTlBWSvN78Q7xiqq2QcT1FWEM91R9eI8ErVD4GfmlJIvKKTKqKzvqlGddhulkCfzUr2c1qhtcHmPliaDrMh5qJ8lXwQ2szc13SDT2ltfBaCxQZMbPYqhtlm5rcmgTPU2XmrVrHGtfyRcjCUTwpjaIiAA6hofHcoBgCu2tnguuc4tNAaWi2aKYkEyIo5uT2jIjNetau622e1NHOEN+bXGQnuJoerFeMSJN4Yy7xQ8VK1gEpEtJFDuzBGcj1qOKZaGRw6Hqeu2lmQWyaQ6IQZNBnKeZlgFi9Uo0haK85wZU5lry4z3eapojpj2p9gFZZyaETq17d3pCXesp41GLLvNKbVm2jMvtbMZA7wdrdiawWuNZ3se0zIMgQPa2tcNp2Iy6aZGQB769yiiR783NlM+1sJB2baLnRnTBOLZsHsg26AebQ0ezNrpYtORFSHLFaH0U+x2yGx3OY5w5NwwLQal2x2AIXdjtz7PF5RlR9oytQca7MwcitlD5O0MEVlWkhxGbXNrMDbtGyoon8Gba/YxatU+poWlO0yPXJcNM6jNdrQ0JQVKwKFqq7dphoJaCZClKTO1ZZs8cUbZtp9PLNKol6+IG+0ZdiDj6xw4T7rmOMs922SqrBp0xIbmxOc5meboZpXePqqrSMYOAGN2cv+nYudm186uDOrg/42G6si+5eekO2vNlLoJkAQHSzY6k+MuK8UtbbrubQ4yXsOgrUIkIwn1kCJH3mGkl5rrroJ1niSqWGrH/Q/EPzTsciyxU13EnjeGbxvt9yohOcRKQluRNnhXdw2qtgvdtUzSTmg0bxZo9X3X4zBgwOBltkcSvbtF3Y0JsSREyZSc4AgOIDhI5gT7V4vqfo18eIIcKYJ9p8v5bM3dezevZLfGbBZDhMADWtAA2NaJAdwWsZqEHJiuePqZFFdQ11m+J4/G7zUTrJ/6kTiD4hVUTSrmgAGZO2vZVWditl8VxRhqoSdGWTSzgt3YiiaPni8nrZDPi1BxtBtOPJHrs8I/RXRCbkzsTHAvRlI+qjSSS2yEHAGxw6UrUGqDiakwz9jYj/8ct/0vW3MDaQEPHtsOHhU7VWTSLxjfRGO/wCzqG7/AMPZJbhFb4OUrPRpYMIkAl3wOitbxL1dM00XOdziMJYVyOI6lWaW02AH85znDAGV0Tl0ZTSr1cVKhnFpJZJbUg2x6FsUIcjBszQMCQJk0zeZuPXNZLXPRvqTjENYRAunMnC7Lb4q80TpJzLjL2V8iWbsN4zS1nii1suT5rOdPJzgDMHct5qM4WNxhLFOl+n85MdY7W2I0PZOW8EEdhRkYSYDu7z/AMqFkMNl4KaK8GQOAqubP2N5ckPIUA3fmuXholUUw69qaNHx3oVzFVRMmg6yubMACczWa0o0K90nNtXJggczkWulStZ1rNZawtkQtXCtbZBN4XCPUWypvofM7ME7SQaLlpXYKcOedvNZik/FTw7SHSbEbeGW7q/I5KKCZi6ezrUV4g7EbAGOhM915lsccOKsNAOHKiRy+oVc2O12IM9sgrDQ8uVbIUJllnuCGTmLIuD0OCTycyAXXve8JbFVlsRrnOEiHfSgojbG5107M+sKCOSDPZ+qrkDSm4oXKh3OaSHg1b5IvQemmwXzbNpJF5nuOA6P3bhw6gqq187nSLXSnzc696HdO9LEHukBitISaIoQycLh/nRnr9gjNcOYZtMy3dIycwjIg5b0XNePQtbXWdrhCYA6LznOvGjhSbQQbvhVT2f0g2lxlIHsEh1yu+KdjJbbKTxSjLa+p63HdJjpGRlIHZPEjs8VjNKwntdzxjg4YFDwNZ33JxLopP2nsn1Az4zSg60w4oLSx5G57HjhOaS1KhnXHVHQ0c8unfS0/wBrI7PHMOI0/hO8FTWgFriJ0xHUVNOA/Fr29bDT5UQ6DBeAGxgCKVp4hIvSTrsdKP8Ayunb5teeP9WBQIpYQ5pk4YeRWjnBtsF0OI0GY5zc2npNPgVVQ9DEmQiQyP8Aq8pq/sWrjGEPfGMxhydOwk1PBa6SGfHKq478oy1uXSZ42pfN2o8+tvo9jsceRLYrMpuDXdTgZCe8HgjND+jW0vcDGLYLMzMPceoDm9pK9KiW1rBzG9pqgY2lXHNdOUsaOXFZGg/RGjoFkh3IQkMziXHpOOZXcS0Q5k3Q4nM1VHEtZOah9YKpLPfYtHDXNmnhaRYcWt4BcxdMAGTQFnmR0/KTM1HmdcFfSVl27TZUMTTh2qhtEZBRYyp60vJpHDHwXVo0045qtjWwnNVzoi5dEVJTb6m0YJdAl1oHvCYz7UHDc98mwxIkicsZDa44JnPRFmc4QpAhoOJGJ50jM5LPZcrHME9ia78VfT+A3R8MhheavMzPGhoO76pRILy0shENumbyROd9pm0f9NPNWNhaAA4ylSngOCDhmJDDg2Dfa55N5hFaCZIJnxM5z3JvJujD5Rbe5Sk1V9rqvv4/OhmdIRHQXhsUNDTKTg7EnY01/WclJEJwArvKvLdo8PiExnNugi6wc7AUcXETFcmyUcWzMngOtUx4rVyLPIuPNc10KNllfi9p7KgdUsO1KS0cIEAgEtmCAZChlQzUcDQ7WwzNge84kUmcpZNy/NCeNJmEpx7sqLOyqsWgoixaPAY3lBJ0q1ln25J3XJ0mRtDmV4rNRtWmgqDbajyfN66BW3129Hz7K0x7OTFs4q4Gr4Q2ul7TfiGGe1YYLpp2chpp0zsFSu53Wh5pw5QBJJF6NdJx6j+uKDvovRp5x3Nnwc1B9CHo2rlsvwqnnEyltLZnwkVLam4qDVux8mIjC4E3mubI1AkZO3Ih9tbdAiya8m6AZ1IdKY2THiuZNK+DVJuNgJblx7NuzrCjdCF4ZGVd9KT29asHwpqAw+dI45bvJVTBF8lKNF8oW84AATPFWsCBDhtBaRIZmpJzut+pQlqfdujEkUHmibOxraux8FWblJcvg7EtidxVyfZEEawuivvEkMyDsUfZrC1goFFF0k1uUzszPUEe+JdEyg5NJLsJZY5W+V9CaxwWuNPJW37LcGzBPGfis27SRbLkmzJMpHbv81YjWSI1t18OuEwSRSVSZUxS04ZLuJdYX+muvZjxZtOXAfRcXtxG9r3juJIVZH0nEcA+7dBlLDnCdaTTRbY9pe4yDW5E1OeH1mt470ueoFpn/wBWqa/P6/YsjbHNwtFqh9RhxBwddKCfrhGYaWp0QfHZWDvD0IHE39jQCRmJk4jsSbo0PgtoQZTqJHE7UzDK1+ormwxxpU7dlpA9IGHKNDtpEK74RVfaF0/DtIdca4XZTnTGdBU7F5bbbOWGS1Xo/iSEWsplu3KexbTcFHcwadTlNRRu+UXPKoMWgEyF49TfMoizQC90pOA6vySvqwbpM6L08krao5jREO4rSwtAQ5Tc55PWAO4It+ioLWAiG2c8TXLemlgYq9TjXCMYSmuE4AnqBK2cOCwYNaOoAKa8osHuD4pdkYoWCKcIb+BHip/2ZFbDJiAXJgynMjaZDJa28o47bzXN2gjiFdYUgx1crXBlNFAzAy5xd1YfrrVtEiEyDaCnaqzR7L0a40m4Ku7MjuWihwwOdKk1XC7iM6t/Mm/F/wDoAbKSZGtc1J6mSJZ5H6I+MBK8SGjOdO1Bv0g1z+Taf1vKtkyKEbFFKUl8qI2QiMancuohLQS7mgYopkPZxQelYl1vtSnlKZI3D9YriZH6sm2mr96v6FMaeTIl5Kx9oeTemObOUqg9Yy7UIIoFLre/OqmhvaHTbebvdI913wVgyCCAQxjgQDMhtaVxO1M4cNqkzsTyRwcbeP4/P5B9F6RGBzpLrWE1/wDRzIOtNhbMVc+AMsSXQt3wcNiSS6Onm2uTi54I8sTpkk0InQCtNXoN6MGnAtcPBOkqy/SyGvjOLIz3Ck2scOwEfRHxYTI7GOdORcCZUIIGRyqO2YSSSEn8sWaY3T4DIrB1jEHOW/eo7tRUTlOW5JJYRVltquysMC9EaZYN+qOdYmHnETMqT8kklXc6Nsj+e17f0ipc+V8zI5rcKdNd3X+yKktBDJ4/EXEyonSV/wA+w7qczxvj3/wEtsZZV7gGXRMihDhsyliuNFtD2xJPJcTLnYADAyG/NJJSKvG2JZM027vwERYAbBY2JzpHIluZO3BPbjDIa+6C41E8pZkYEp0lmm3ydHBp4tRb+vv3IxpIhrXBom4XnSEpmv0Cmj2zngToZEdoB+qSSLXIY6fGtvHVf5X+ynt0MvL/AIQDxLvJX/o+bJr28m1xc+Qc7AXW1nxmkknMCTVPoIahuOaW3g1UDSEYMYZtaHhxwldLQ0kGTcJO66K90PHc9n8Q88GonOU8K9Uj2pJJtpLoLxt8sswVJbD/AA+ojvSSVuzA+pXhy6vJJLM0FeUdpiEMcRjdMuuVEySheC+ZfuV2jG3GOiECZLWSA3ynvxVdbreYknEyaBKWFZmf0SSSGZtKjuaSCnOUmubr6UObcY5uumIYaHOrkGgAcfFPohoL7xmGiZG8y35AJkktmk9tl8kIwxzUeF0+1l5ylwAkGpoAS4z3+Sht4Dod4jKdWzInkAnSSU3tnt965OPB8xl3szsR5b7oGfOqesolumAKBhO+Zrt706SahklHodmUIZYKUl/Z/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 name="Picture 13" descr="book.png"/>
          <p:cNvPicPr>
            <a:picLocks noChangeAspect="1"/>
          </p:cNvPicPr>
          <p:nvPr/>
        </p:nvPicPr>
        <p:blipFill>
          <a:blip r:embed="rId4" cstate="print"/>
          <a:stretch>
            <a:fillRect/>
          </a:stretch>
        </p:blipFill>
        <p:spPr>
          <a:xfrm>
            <a:off x="6477000" y="2590800"/>
            <a:ext cx="1957387" cy="1099803"/>
          </a:xfrm>
          <a:prstGeom prst="rect">
            <a:avLst/>
          </a:prstGeom>
        </p:spPr>
      </p:pic>
      <p:pic>
        <p:nvPicPr>
          <p:cNvPr id="15" name="Picture 14" descr="early childhood children.png"/>
          <p:cNvPicPr>
            <a:picLocks noChangeAspect="1"/>
          </p:cNvPicPr>
          <p:nvPr/>
        </p:nvPicPr>
        <p:blipFill>
          <a:blip r:embed="rId3" cstate="print"/>
          <a:stretch>
            <a:fillRect/>
          </a:stretch>
        </p:blipFill>
        <p:spPr>
          <a:xfrm>
            <a:off x="1828800" y="4800600"/>
            <a:ext cx="1674118" cy="1113855"/>
          </a:xfrm>
          <a:prstGeom prst="rect">
            <a:avLst/>
          </a:prstGeom>
        </p:spPr>
      </p:pic>
      <p:pic>
        <p:nvPicPr>
          <p:cNvPr id="16" name="Picture 15" descr="book.png"/>
          <p:cNvPicPr>
            <a:picLocks noChangeAspect="1"/>
          </p:cNvPicPr>
          <p:nvPr/>
        </p:nvPicPr>
        <p:blipFill>
          <a:blip r:embed="rId4" cstate="print"/>
          <a:stretch>
            <a:fillRect/>
          </a:stretch>
        </p:blipFill>
        <p:spPr>
          <a:xfrm>
            <a:off x="5410200" y="4953000"/>
            <a:ext cx="1957387" cy="1099803"/>
          </a:xfrm>
          <a:prstGeom prst="rect">
            <a:avLst/>
          </a:prstGeom>
        </p:spPr>
      </p:pic>
      <p:sp>
        <p:nvSpPr>
          <p:cNvPr id="17" name="Right Arrow 16"/>
          <p:cNvSpPr/>
          <p:nvPr/>
        </p:nvSpPr>
        <p:spPr>
          <a:xfrm>
            <a:off x="7924800" y="6172200"/>
            <a:ext cx="978408"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924800" y="6324600"/>
            <a:ext cx="1371600" cy="369332"/>
          </a:xfrm>
          <a:prstGeom prst="rect">
            <a:avLst/>
          </a:prstGeom>
          <a:noFill/>
        </p:spPr>
        <p:txBody>
          <a:bodyPr wrap="square" rtlCol="0">
            <a:spAutoFit/>
          </a:bodyPr>
          <a:lstStyle/>
          <a:p>
            <a:r>
              <a:rPr lang="en-US" dirty="0" smtClean="0"/>
              <a:t>Next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6"/>
          <p:cNvSpPr txBox="1">
            <a:spLocks noChangeArrowheads="1"/>
          </p:cNvSpPr>
          <p:nvPr/>
        </p:nvSpPr>
        <p:spPr bwMode="auto">
          <a:xfrm>
            <a:off x="0" y="914400"/>
            <a:ext cx="1828800" cy="5715000"/>
          </a:xfrm>
          <a:prstGeom prst="rect">
            <a:avLst/>
          </a:prstGeom>
          <a:noFill/>
          <a:ln w="9525">
            <a:solidFill>
              <a:srgbClr val="000000"/>
            </a:solidFill>
            <a:miter lim="800000"/>
            <a:headEnd/>
            <a:tailEnd/>
          </a:ln>
        </p:spPr>
        <p:txBody>
          <a:bodyPr/>
          <a:lstStyle/>
          <a:p>
            <a:r>
              <a:rPr lang="en-US" sz="1600" b="1" u="sng" dirty="0"/>
              <a:t>Designer Notes</a:t>
            </a:r>
            <a:r>
              <a:rPr lang="en-US" sz="1600" b="1" dirty="0"/>
              <a:t>:  </a:t>
            </a:r>
            <a:r>
              <a:rPr lang="en-US" sz="1600" dirty="0" smtClean="0"/>
              <a:t>Clearly separate activity instructions, and place in bold type.</a:t>
            </a:r>
            <a:endParaRPr lang="en-US" sz="1600" dirty="0"/>
          </a:p>
          <a:p>
            <a:endParaRPr lang="en-US" sz="1600" b="1" dirty="0"/>
          </a:p>
          <a:p>
            <a:r>
              <a:rPr lang="en-US" sz="1600" b="1" dirty="0"/>
              <a:t>Programmer Notes: </a:t>
            </a:r>
            <a:r>
              <a:rPr lang="en-US" sz="1600" dirty="0" smtClean="0"/>
              <a:t>Link this page to the</a:t>
            </a:r>
            <a:r>
              <a:rPr lang="en-US" sz="1200" dirty="0" smtClean="0"/>
              <a:t> 	</a:t>
            </a:r>
            <a:r>
              <a:rPr lang="en-US" sz="1600" dirty="0" smtClean="0"/>
              <a:t>arrow </a:t>
            </a:r>
          </a:p>
          <a:p>
            <a:endParaRPr lang="en-US" sz="1600" dirty="0"/>
          </a:p>
          <a:p>
            <a:r>
              <a:rPr lang="en-US" sz="1600" dirty="0" smtClean="0"/>
              <a:t>on Writing Observations page</a:t>
            </a:r>
            <a:r>
              <a:rPr lang="en-US" sz="1200" dirty="0" smtClean="0"/>
              <a:t>	</a:t>
            </a:r>
            <a:endParaRPr lang="en-US" sz="1200" b="1" dirty="0">
              <a:solidFill>
                <a:srgbClr val="FF0000"/>
              </a:solidFill>
            </a:endParaRPr>
          </a:p>
        </p:txBody>
      </p:sp>
      <p:sp>
        <p:nvSpPr>
          <p:cNvPr id="6147" name="Text Box 17"/>
          <p:cNvSpPr txBox="1">
            <a:spLocks noChangeArrowheads="1"/>
          </p:cNvSpPr>
          <p:nvPr/>
        </p:nvSpPr>
        <p:spPr bwMode="auto">
          <a:xfrm>
            <a:off x="1828800" y="914400"/>
            <a:ext cx="7315200" cy="5653087"/>
          </a:xfrm>
          <a:prstGeom prst="rect">
            <a:avLst/>
          </a:prstGeom>
          <a:solidFill>
            <a:srgbClr val="FFFFFF"/>
          </a:solidFill>
          <a:ln w="9525">
            <a:solidFill>
              <a:srgbClr val="000000"/>
            </a:solidFill>
            <a:miter lim="800000"/>
            <a:headEnd/>
            <a:tailEnd/>
          </a:ln>
        </p:spPr>
        <p:txBody>
          <a:bodyPr/>
          <a:lstStyle/>
          <a:p>
            <a:r>
              <a:rPr lang="en-US" sz="1600" b="1" dirty="0" smtClean="0"/>
              <a:t>Informational Text: </a:t>
            </a:r>
            <a:r>
              <a:rPr lang="en-US" sz="1600" dirty="0" smtClean="0"/>
              <a:t>It is important to know how to properly write a clear and concise observation before you go into the early childhood classroom. You may have many opportunities to find an observation in the classroom so it is important to know how to write a clear observation based on what you have seen.</a:t>
            </a:r>
          </a:p>
          <a:p>
            <a:endParaRPr lang="en-US" sz="1600" b="1" dirty="0"/>
          </a:p>
          <a:p>
            <a:r>
              <a:rPr lang="en-US" sz="1600" b="1" dirty="0" smtClean="0"/>
              <a:t>Instructional Text and Graphics:</a:t>
            </a:r>
          </a:p>
          <a:p>
            <a:endParaRPr lang="en-US" sz="1600" b="1" dirty="0"/>
          </a:p>
          <a:p>
            <a:pPr algn="ctr"/>
            <a:r>
              <a:rPr lang="en-US" sz="1600" b="1" dirty="0" smtClean="0"/>
              <a:t>Observation Activities</a:t>
            </a:r>
          </a:p>
          <a:p>
            <a:pPr algn="ctr"/>
            <a:endParaRPr lang="en-US" sz="1600" b="1" dirty="0"/>
          </a:p>
          <a:p>
            <a:pPr marL="342900" indent="-342900">
              <a:buAutoNum type="arabicPeriod"/>
            </a:pPr>
            <a:r>
              <a:rPr lang="en-US" sz="1600" dirty="0" smtClean="0"/>
              <a:t>Create a word document with three photos of children doing one of these activities: free play, gross motor and structured activities. Document your sources. Write a clear observation based on what you see in the photo. Email to: </a:t>
            </a:r>
            <a:r>
              <a:rPr lang="en-US" sz="1600" dirty="0" smtClean="0">
                <a:hlinkClick r:id="rId3"/>
              </a:rPr>
              <a:t>instructionalcoach@earlychildhoodcenter.com</a:t>
            </a:r>
            <a:endParaRPr lang="en-US" sz="1600" dirty="0" smtClean="0"/>
          </a:p>
          <a:p>
            <a:pPr marL="342900" indent="-342900">
              <a:buAutoNum type="arabicPeriod"/>
            </a:pPr>
            <a:endParaRPr lang="en-US" sz="1600" dirty="0"/>
          </a:p>
          <a:p>
            <a:pPr marL="342900" indent="-342900">
              <a:buAutoNum type="arabicPeriod"/>
            </a:pPr>
            <a:r>
              <a:rPr lang="en-US" sz="1600" dirty="0" smtClean="0"/>
              <a:t>Find a video from </a:t>
            </a:r>
            <a:r>
              <a:rPr lang="en-US" sz="1600" dirty="0" err="1" smtClean="0"/>
              <a:t>youtube</a:t>
            </a:r>
            <a:r>
              <a:rPr lang="en-US" sz="1600" dirty="0" smtClean="0"/>
              <a:t> of children do self-care practices. Write an observation based on what you saw in the video. Once you have finished the Instructional Coach will come to see the video you have chosen and then look at the observation you have written. The instructional coach will place a “c” by your name if the observation is clear and concise. </a:t>
            </a:r>
          </a:p>
          <a:p>
            <a:pPr marL="342900" indent="-342900">
              <a:buAutoNum type="arabicPeriod"/>
            </a:pPr>
            <a:endParaRPr lang="en-US" sz="1600" dirty="0"/>
          </a:p>
        </p:txBody>
      </p:sp>
      <p:sp>
        <p:nvSpPr>
          <p:cNvPr id="6148" name="Text Box 18"/>
          <p:cNvSpPr txBox="1">
            <a:spLocks noChangeArrowheads="1"/>
          </p:cNvSpPr>
          <p:nvPr/>
        </p:nvSpPr>
        <p:spPr bwMode="auto">
          <a:xfrm>
            <a:off x="2895600" y="533400"/>
            <a:ext cx="2133600" cy="304800"/>
          </a:xfrm>
          <a:prstGeom prst="rect">
            <a:avLst/>
          </a:prstGeom>
          <a:solidFill>
            <a:srgbClr val="FFFFFF"/>
          </a:solidFill>
          <a:ln w="9525">
            <a:solidFill>
              <a:srgbClr val="000000"/>
            </a:solidFill>
            <a:miter lim="800000"/>
            <a:headEnd/>
            <a:tailEnd/>
          </a:ln>
        </p:spPr>
        <p:txBody>
          <a:bodyPr/>
          <a:lstStyle/>
          <a:p>
            <a:r>
              <a:rPr lang="en-US" sz="1200" b="1"/>
              <a:t>Animation (yes or no): N   </a:t>
            </a:r>
          </a:p>
          <a:p>
            <a:endParaRPr lang="en-US"/>
          </a:p>
        </p:txBody>
      </p:sp>
      <p:sp>
        <p:nvSpPr>
          <p:cNvPr id="2068" name="Text Box 20"/>
          <p:cNvSpPr txBox="1">
            <a:spLocks noChangeArrowheads="1"/>
          </p:cNvSpPr>
          <p:nvPr/>
        </p:nvSpPr>
        <p:spPr bwMode="auto">
          <a:xfrm>
            <a:off x="230188" y="152400"/>
            <a:ext cx="2589212" cy="304800"/>
          </a:xfrm>
          <a:prstGeom prst="rect">
            <a:avLst/>
          </a:prstGeom>
          <a:solidFill>
            <a:srgbClr val="FFFFFF"/>
          </a:solidFill>
          <a:ln w="9525">
            <a:solidFill>
              <a:srgbClr val="000000"/>
            </a:solidFill>
            <a:miter lim="800000"/>
            <a:headEnd/>
            <a:tailEnd/>
          </a:ln>
        </p:spPr>
        <p:txBody>
          <a:bodyPr/>
          <a:lstStyle/>
          <a:p>
            <a:pPr>
              <a:defRPr/>
            </a:pPr>
            <a:r>
              <a:rPr lang="en-US" sz="1050" b="1" dirty="0"/>
              <a:t>Title</a:t>
            </a:r>
            <a:r>
              <a:rPr lang="en-US" sz="1050" b="1" dirty="0" smtClean="0"/>
              <a:t>: </a:t>
            </a:r>
            <a:r>
              <a:rPr lang="en-US" sz="1050" dirty="0" smtClean="0"/>
              <a:t>Observation Activities</a:t>
            </a:r>
            <a:endParaRPr lang="en-US" sz="1050" dirty="0"/>
          </a:p>
        </p:txBody>
      </p:sp>
      <p:sp>
        <p:nvSpPr>
          <p:cNvPr id="6150" name="Text Box 21"/>
          <p:cNvSpPr txBox="1">
            <a:spLocks noChangeArrowheads="1"/>
          </p:cNvSpPr>
          <p:nvPr/>
        </p:nvSpPr>
        <p:spPr bwMode="auto">
          <a:xfrm>
            <a:off x="2895600" y="152400"/>
            <a:ext cx="4191000" cy="304800"/>
          </a:xfrm>
          <a:prstGeom prst="rect">
            <a:avLst/>
          </a:prstGeom>
          <a:solidFill>
            <a:srgbClr val="FFFFFF"/>
          </a:solidFill>
          <a:ln w="9525">
            <a:solidFill>
              <a:srgbClr val="000000"/>
            </a:solidFill>
            <a:miter lim="800000"/>
            <a:headEnd/>
            <a:tailEnd/>
          </a:ln>
        </p:spPr>
        <p:txBody>
          <a:bodyPr/>
          <a:lstStyle/>
          <a:p>
            <a:r>
              <a:rPr lang="en-US" sz="1200" b="1" dirty="0"/>
              <a:t>Scene: </a:t>
            </a:r>
            <a:r>
              <a:rPr lang="en-US" sz="1200" dirty="0" smtClean="0"/>
              <a:t>Required activities to assess knowledge</a:t>
            </a:r>
            <a:r>
              <a:rPr lang="en-US" sz="1200" b="1" dirty="0"/>
              <a:t>			</a:t>
            </a:r>
          </a:p>
        </p:txBody>
      </p:sp>
      <p:sp>
        <p:nvSpPr>
          <p:cNvPr id="6151" name="Text Box 22"/>
          <p:cNvSpPr txBox="1">
            <a:spLocks noChangeArrowheads="1"/>
          </p:cNvSpPr>
          <p:nvPr/>
        </p:nvSpPr>
        <p:spPr bwMode="auto">
          <a:xfrm>
            <a:off x="5105400" y="533400"/>
            <a:ext cx="1981200" cy="304800"/>
          </a:xfrm>
          <a:prstGeom prst="rect">
            <a:avLst/>
          </a:prstGeom>
          <a:solidFill>
            <a:srgbClr val="FFFFFF"/>
          </a:solidFill>
          <a:ln w="9525">
            <a:solidFill>
              <a:srgbClr val="000000"/>
            </a:solidFill>
            <a:miter lim="800000"/>
            <a:headEnd/>
            <a:tailEnd/>
          </a:ln>
        </p:spPr>
        <p:txBody>
          <a:bodyPr/>
          <a:lstStyle/>
          <a:p>
            <a:r>
              <a:rPr lang="en-US" sz="1200" b="1" dirty="0"/>
              <a:t>Graphics (yes or no)</a:t>
            </a:r>
            <a:r>
              <a:rPr lang="en-US" sz="1000" b="1" dirty="0"/>
              <a:t>: </a:t>
            </a:r>
            <a:r>
              <a:rPr lang="en-US" sz="1200" b="1" dirty="0" smtClean="0"/>
              <a:t>N</a:t>
            </a:r>
            <a:r>
              <a:rPr lang="en-US" sz="1000" b="1" dirty="0" smtClean="0"/>
              <a:t> </a:t>
            </a:r>
            <a:r>
              <a:rPr lang="en-US" sz="1000" dirty="0" smtClean="0"/>
              <a:t> </a:t>
            </a:r>
            <a:endParaRPr lang="en-US" sz="1200" dirty="0"/>
          </a:p>
        </p:txBody>
      </p:sp>
      <p:sp>
        <p:nvSpPr>
          <p:cNvPr id="6152" name="Text Box 23"/>
          <p:cNvSpPr txBox="1">
            <a:spLocks noChangeArrowheads="1"/>
          </p:cNvSpPr>
          <p:nvPr/>
        </p:nvSpPr>
        <p:spPr bwMode="auto">
          <a:xfrm rot="10800000" flipV="1">
            <a:off x="7162800" y="533400"/>
            <a:ext cx="1752600" cy="304800"/>
          </a:xfrm>
          <a:prstGeom prst="rect">
            <a:avLst/>
          </a:prstGeom>
          <a:solidFill>
            <a:srgbClr val="FFFFFF"/>
          </a:solidFill>
          <a:ln w="9525">
            <a:solidFill>
              <a:srgbClr val="000000"/>
            </a:solidFill>
            <a:miter lim="800000"/>
            <a:headEnd/>
            <a:tailEnd/>
          </a:ln>
        </p:spPr>
        <p:txBody>
          <a:bodyPr/>
          <a:lstStyle/>
          <a:p>
            <a:r>
              <a:rPr lang="en-US" sz="1200" b="1"/>
              <a:t>Audio (yes or no): N</a:t>
            </a:r>
          </a:p>
          <a:p>
            <a:endParaRPr lang="en-US"/>
          </a:p>
        </p:txBody>
      </p:sp>
      <p:sp>
        <p:nvSpPr>
          <p:cNvPr id="6153" name="Text Box 24"/>
          <p:cNvSpPr txBox="1">
            <a:spLocks noChangeArrowheads="1"/>
          </p:cNvSpPr>
          <p:nvPr/>
        </p:nvSpPr>
        <p:spPr bwMode="auto">
          <a:xfrm>
            <a:off x="7162800" y="152400"/>
            <a:ext cx="1752600" cy="304800"/>
          </a:xfrm>
          <a:prstGeom prst="rect">
            <a:avLst/>
          </a:prstGeom>
          <a:solidFill>
            <a:srgbClr val="FFFFFF"/>
          </a:solidFill>
          <a:ln w="9525">
            <a:solidFill>
              <a:srgbClr val="000000"/>
            </a:solidFill>
            <a:miter lim="800000"/>
            <a:headEnd/>
            <a:tailEnd/>
          </a:ln>
        </p:spPr>
        <p:txBody>
          <a:bodyPr/>
          <a:lstStyle/>
          <a:p>
            <a:r>
              <a:rPr lang="en-US" sz="1200" b="1" dirty="0"/>
              <a:t>Slide number: </a:t>
            </a:r>
            <a:r>
              <a:rPr lang="en-US" sz="1200" b="1" dirty="0" smtClean="0"/>
              <a:t>4</a:t>
            </a:r>
          </a:p>
          <a:p>
            <a:endParaRPr lang="en-US" sz="1200" b="1" dirty="0"/>
          </a:p>
        </p:txBody>
      </p:sp>
      <p:sp>
        <p:nvSpPr>
          <p:cNvPr id="6154" name="Text Box 24"/>
          <p:cNvSpPr txBox="1">
            <a:spLocks noChangeArrowheads="1"/>
          </p:cNvSpPr>
          <p:nvPr/>
        </p:nvSpPr>
        <p:spPr bwMode="auto">
          <a:xfrm>
            <a:off x="228600" y="533400"/>
            <a:ext cx="2590800" cy="381000"/>
          </a:xfrm>
          <a:prstGeom prst="rect">
            <a:avLst/>
          </a:prstGeom>
          <a:solidFill>
            <a:srgbClr val="FFFFFF"/>
          </a:solidFill>
          <a:ln w="9525">
            <a:solidFill>
              <a:srgbClr val="000000"/>
            </a:solidFill>
            <a:miter lim="800000"/>
            <a:headEnd/>
            <a:tailEnd/>
          </a:ln>
        </p:spPr>
        <p:txBody>
          <a:bodyPr/>
          <a:lstStyle/>
          <a:p>
            <a:r>
              <a:rPr lang="en-US" sz="1200" b="1" dirty="0"/>
              <a:t>Skill or Concept: </a:t>
            </a:r>
            <a:r>
              <a:rPr lang="en-US" sz="1200" dirty="0" smtClean="0"/>
              <a:t>Writing and Observation from a picture</a:t>
            </a:r>
            <a:endParaRPr lang="en-US" sz="1200" b="1" dirty="0"/>
          </a:p>
        </p:txBody>
      </p:sp>
      <p:sp>
        <p:nvSpPr>
          <p:cNvPr id="6156" name="AutoShape 12" descr="data:image/jpeg;base64,/9j/4AAQSkZJRgABAQAAAQABAAD/2wCEAAkGBxQTEhUUEhQWFhUXFxcXGBcYFxgXHRcXFRQXFhoXGBgYHCggGB0lHBcVITEhJSkrLi4uFx8zODMsNygtLisBCgoKDg0OGxAQGywkICQsLywsNCwsLCwsLCwsLCwsLCwsLCwsLCwsLCwsLCwsLCwsLCwsLCwsLCwsLCwsLCwsLP/AABEIAKgBKwMBIgACEQEDEQH/xAAcAAABBQEBAQAAAAAAAAAAAAAEAAEDBQYCBwj/xABLEAABAgMEBQgHBQYFAQkAAAABAAIDESEEEjFBBQZRYZETIlJxgaGx0QcUMkJiksFDU4Lh8BUWIzOT0oOissLxchckRFRjc4Sj4v/EABoBAAIDAQEAAAAAAAAAAAAAAAEEAAIDBQb/xAAuEQACAgEDAwIFBAIDAAAAAAAAAQIRAwQSITFBURNhFCKBofAycZGxwdEFQvH/2gAMAwEAAhEDEQA/ANXD1v0H9+3tEX6tUrdbNEvMoJ5Z0p3WNdMjcHSmvA/XT0IfyBX+qmnbQ2IIcBkFpe4XncmA4NGPO2SrgVVN9+g+p4F3kz1LS2skFkImHZeTe72TEkSB0rtZbprB2u2mI4ueZz7TxR2n7Y0vcXEuca1p1E7Bsz3Kla1zjhjgPPYEjlm5MDq7SC4VvODG0GJvfrgjIcdxqRh8X1lRDwWhsgZTHRFG8aTU/rDG1l2lYNrwSjl5jOPutEsSZyHbXwRNha5omy87MucTLs3fqq6sbeUq4AA4N+rkRa7cGiQkZb5Dr3Df+hFkknSBtRb6B0m5xMN4N0jIyl2FXdmicn/DiFxDp3XEzBG6Q6lgtF2pznj3pnIEN7KzK23rF1oaCwE+7d51BWThQ0yK6OGdqn1F5xM1rho1rYvKBwuxGEgb20n1YKr0Qwcw5mv0+i0WuzibNDcxpdIuqBMyNSNvYsLoXT0NjwYgcQ04NLR4kL0Gl1uOMEpy5OVqNPJt7UelcvKhY6mckxtg6DuCeH6VrAAA+FHaQMCxh8HoiH6UNGEy/iDrheRXMlmuTYzGFRSBTpBmx3ylL9oM+L5SrNnpB0YfeI64TvJSjXnRZ+0b2w3f2qesHaU/r0PfwcnFsh7T/mCu2636LP20Pta4f7V2NZdFn7eB20+io533/P5CkUXrcPp+KXrcPp95Wh/bGjD9tZ/maE4tmjD9tZvnZ5qnHksZ31tn3g4pxaG9McQtGBo4/aWf+ozzXfqlgPvQex7PNCvclma5YdMcQlyw6Y4haYaIsZwMPsc3zS/d2yHJvzBSvcNma5X4x3J73xeC0TtUrKcu8Jv3Os+QPFDa/JLM7M7e5cknaOC0LtS4O1yidqTDyc7iptflBsorx2jguHOO5XMTUluT3IWJqfLB7u/zU9Ob6UDcipiOMxhKakBU8TVB0533cXea4OrL5+0T+IoelPwHdEiJVZBrEi0HtA13NCtTq3FyP+dyjbqtGrXEzPOKnpZPBN0TlrdwT8mDkOAXcPVKMDRxH43fVEN1XtHT7/yU9PJ4JuiCGC3ojgkITeiOCPGq1p6fh5Jxqvaem3h+SOyfgm5GOGqlm+6HF3muv2ZBsjXRIbJPIuipMs6TwyVuIvBZ3XO13WgA+74z8lnlbUS2JXIoi8vcTiTWv+ooqG8AUONCVX2GxEtvRDIGpyJ3bgrRkWEJAc45NBwSEvA6iRjWyAF4DdQnvUgsgPOfzWDb5ZruLbWwhzpAnBox7diCiPdFIJ7BsG1U5LpBFq00GiTGkDIZu3k5BBwnPiET/Idilg6PL3yAmf1UrU6O0UIYE0bUehGhaFsIhtvnGWPYh7bDdyjXtdIzHZLCitLTFk2Qz8AoGCbhx4LbHaLRxpq2WsC7Hhua5tHYjovycO2RBCwenNTIz4hcHQ5zM8RPeBKnUvQtEwJPGU2N4glFaVhc4dQmE5CVo5+VU+DyF+pVp2wz+I+SjdqZa9jPnC9T5PclcWlmXJ5eNVrWPcb2Pb5pv3atYH8r/M3zXqPJp+TCALZ5SdXbX9y7i3zXLtA2r7h/cfqvWLgT3FA2zyUaKtQ+xifKUjYrQMYMT5T5L1vk0rihLZ5E2BE96FF+U+S5jtOFx/a0+S9fub0907VCWzxKOTsPBM2Kcp969uuphD/UlOCWeKRLa4mjyMpBxopm26K0fzX7+e6nevZDZ2nFrflC4iWNjquYwnaWg/RQB4u7S0dppHjf1X/3IuFrBacfWY4/xon9y9WdoiCcYMI/gb5KF2gLOfsIXyBQP0PNxrNa6StUcf4rz9VPE1rtznT9Zigmsg4gbKDJbuJqzZzL+EwdQlPcdyf927NP+SzZn5okMjE1wtzGsb6y/BxJN0zIccyEGNe9If8AmD8rP7VvX6u2YiRgMlljSeytEI7U+y/c/wCd/mom/JOPBkrP6QNITly0/wADPJHs9IOkASDEEv8A227OpX7dU7OBIMcBue7LtXDtUIGx/wA5Ut+SUvBRM9Jtv6cPthhTs9KdvGcE/wCH+aPOo9m2P+f8kx1Fs+2KPxDyUtkpEcL0rW7NsD5CP96nZ6VrcR/KgfK7+9RDUWBk+Lxb5JO1HhE/zIg+XyUIaN1t+AngsXrXEaYrnuaJNumRE8G5DDEqPVbWHSFsP8KwCK2dYjXGEwVrz3zbTcrTXXQbnckTJp9mK1pvgDESdIXuCXzKo8s2wJ7jDRrZEizPstGW5FWO0vDbsNtwnF/vHtOCs32RjWOABvAslhnOdF1BghomR+utKOSroPRjfLIbDol7yXOA3XpGe87VaNEGFR7i49FtTxyQjo73CQoOChEK6bxm7bLxCpzJl9j7Gisek2jmw2Bvj2ol1tDfaMyVnXRg5sobg05yoe2dQgTpG69oE4pBm66Jyb159q1jjK8J8mqNomZn9bkZYnBwJG4cTI901km6Te+IAIZk6VwY3gcMM93XsWpsFncwtfQMlIto0zmNuf0BGa1UGi08sdtI19khyd1NHiU9pDSak8QpmD2p7AFW6RgzcmEqRy5u2S8iw+8e5L1cdLuCrvVj+ilyB38UbZmWXqo6Xcl6p8Q4KvEI7+Ke47a7ipbIH+p/E3vTGxna3vQUnbXJw5/SKlsIWbGfh4qONBLRWVTIVzKHiWgjFyx1t1kc1723phpF3sM/orK2FI27WTlKVcKqT1Z2zvCxGhtNTexoeJSnjvFeqZWyFpftHBSXBGqOzZ3dE9yXIO6JXPrT9yXrb9yruAPyR6LuCRhnYeCf1x2wJeuu2d6lkOLu48Cml18FL68ej3p/Xj0e9TcQgSRHr3wpevfD4KWQGn1J1P68OieC6ZHB93uCNkBk8laQbGXe53IoaG+EcEaZCiSuq4fokj7OfUhLRZ2sPObLsIUCAyTKe9C3cSl/C/RKruRBrTp33W0AoNw3KltkUPBmquBEmaru1R5Bcmc5Sds60YJcIz+kYIvk8FHAE1LaHzKhhOqtK4NUgkQ5KWEBmmYc1XWy2uY8TaCw5jEdYzCtGNl7SDLTEaXBtwGc6uE8NiP0FBa54EmtE5UEs1XF7HSvTBynTgcO9GWdhhgOFZmgxM/JaJAdMu9DxGw7ouze3mgifOlSrRn49yutIWN8ZrYUJrobXEiLEc0CTCCC1oJmScMNqg1X0M6kSLTMA+JWsAA3DxTUIt8s5uonFSqJXw2Q4LRDaJNaA1o3NGZKGi2hpOIqpItoqcOCh5T4WcEWKMflG7Qnm3aOK5vjoN4J5t6De9AB0JJ7oXF1nQHFPybOieKhDu6FT6b0qIbXNhkXwDvu02cEVpOKyHDLhMOwbM5leX6y6TIfIPIFZ4gOlSpxKvFd2FIm01rG4sIERpfXgDuWbs9tvmspiR6/+VXWi13nV5u0gE1OM57VwZXhWRpUZ794Vwmn0XGulwDgBUhrssZ1wIByW60Fpl90B8nUpIgT6p4LzKxxcJy2EtAM+ufvLUaLjNaGiUsZHqxwGParKnwQ9S5IJjBVboe2FzbswCJyvdeCsud0mLGSp0VFyITcinm74OKQv9EH8SBDnkUuQXU39DvXJc/oFQguQTcgn5V3QcrLQ0G+6Zaabc0VyQHg6JLtvUr3R2jBDHOx8JyRTooYKmqqtI6aAFJ7pYlWclHktGDZZ2m2shipQP7bafZ7gT+u0rPi0hxvxAXHIHAdiHt2mp0w6seA81hLOkbrEar9rACV4T3+QkpGxnvBBa17TsmJ9h81hoVuJw8zwVzovTl03cfFCGfc+QSx0EWzRF3nEhgNJOIEicp4FRfsOIcBMbRdP1V5boMO0wzDfgRPqIwXlNssFrhPdDbFaA0yAc8gy7KLWTl1irM4wT6uin0XpQRYTHtzFRsIoRxU8aMSFitSbZznQjnzm9Yo4cJcFsHJHJj2yo6mGe+KZARRRSqig1LkwVEbUNZ35LuPZbwXLbPMgNqckF+8kBrnMc/nNJaea7EEgjCuBV4wfYDlGPV0H2GwunL3BsNOC0mhbDDhyc4snkJinXvWB1k03EjQmRLG9zWQyS8CjyRKT5Ylok6m+Z3bbUrWGHa2MbFLRFdQHAOcBUbjuTE8WSMbSOdn1Vtxj08mkFvE/aafxDzXZt16pc3qvDzRJ0QNgXLtDDYEv8RNdhXgC5WeY4hNy42j5h5o46Db0RwXB1ehn3BwCHxMvBKQLyw2t+Yeab1odJvzDzRR1ch9EcFz+7bNncj8S/BOAf1tvSb8wXTbSNo4hSfu039TTO1aG08T5o/E+xKRQax2i86G0ZBziQcKSFeK890to10Um6c6TWv1xh+rPc3MtbI7jOay1ntVFrLJwmhnFjTRlLTYHtMnCaUGC6cwCJyw3bVrIhDsVwIbdiKzMs9ORaHsE8aAiZGyWaKe3k+a3ATI7cO9H2aFSY2Ia0nnV8dgK2jMpPFRo9TrUS8DEc4z3kGff4LZX1hdTb8SIeTEy1pNRSRMsusrZss0X3odfhP0Kzy5YxdMwa5J76V5DGzRdjh1tB8HBcGBF/THfQlV9aHkFBZIKV5CthvzP/1vXYbtLv6f/wClPUh5AEtOwniVpNDc2HmSdvasncng4drXN8JrQ6ABYwlzhLKU5d4WkJRfQh3bQaklUVp31KM0tpCZphNU0aPVK5siukOY4ugS2Wg1AVO+IdqJtsepqgXyS3U2o7MbfIZ7+1F2O2BpB/5VTGhbPFcw4packUirPRNE6VBxdXCgVw20tdXHqu/VeVQrYQado7/oVetiteA4ukSATXdj24p7Hl4oWlA8FslqMOI2I2ha4HzHaJr1FrrzQ4VBAPYaryhq9K1GtAi2UNNTDJYerFvcZdiOeG5WbaSdNxD7kxRdiynFTRIV0yyR0KylzR1rCMOTot8WCWaBdBcV5ZpYf95jb3OdxM/Ner21paD1LDt1Xi2mJHiQ3MnDBusJ50V12ZawYTkc1vjkoy5EtUm4WUuj7cYQc1xnDcZPA3zF5uxwMiOsp3RXQYbA01a8ODhgSKhw3EXSoNJWeLBc6DGbccJEimEqEEUIO0JrLH5SCYLvaZzoZ2gVLO8kJtSs5rR7hqzrCbRBY5zy1xHOrS8BXq2rQtc/pHuXhmqemCzmHA9xAxW8brvGhBjeThObdbIm/MiUqkOxmCOxWnt27kZpO6N42K/pd35J3WqIMxwWJZ6Q352eGepzx9SpB6Qdtmb2RHf2rK4sttZsP2hE+Hv81I3SUTY3v81j4evrJ1srhvEUfVqLZrzAzgRB+NvkhUCUzVw9Iv6AUrbeegsvD12s33UYdrD9QiGa42U5RR+Fp8HI7cfj7AqRjvSta5x2mRncaJDtM+9YqyxQTKvatL6Qo7bRGMSCXAXGSmJYCRmOtY6E50ud7U8sJdtZzSskm3R0cTcYovGMpMrnlGz9oJpTYCccVW2OPMkOhyIrUY9UlklY3KSjRprE05YKO32Q8V1o2IZeyRP9YK2tMhDM6SzV4ME42F+j3SUGzRCyIHXormsa4SlmTPtkvTxGh9IcV4zqxA5W2wgCLrXB5cSBIMEzInaZDt3L166DgR2OB8CtMUI5VumhDWwWOaUQjlIfSHEJ5s6Q4hDizbp9k0xsp6J4Fa/C4xPcwmTOkOITXW7QgnQT0SFwYA2IfCYyb2WHJN2hDW511hl1IZsEfqSliwbzJDGWCK08YdC8Jc8mWtcUmaGMSbZ/qaltTZuMscwhmTBkcD+prnSjydeuCn0k43hvmO6YQAjmSuLdAoDsMj2HyPcqZ0Mh0t5CoitE8OPMVTW5nNmMj3O/MEKMTbUK1sdpDm3XVY6h3E0B4hGPUjhaKGyxSHSrOvEVV5CiuIBbKRrxx75qliwS1xGbXTHYfAhXDIdObga8arXuYs8bGBC03o80i2HahDeZNjDkzhK/ObDPrm38SzIOG9KE4gzEwWkEHYQaHsMiuhQnGW12j3l9kINUS2QbghNWtMtt1lbFBHKNAbFbm14GMtjsR1qwMGiyao6cZqcbKfSkSbSsxYrS5j47mGRhmDEBGInyjDLfUcFpdJMkFldBxg6LbziAyGJbavBHeUu+W/2JmrYkaK22OBpSCQQWxWCcwBeBOL2AYgn2mdokV5TpjQ8WyxbkQV9pjx7LgPeafpiFuNHxHwHza4h5AcxwMrwke/aOzBbCLo+BpGA4RGSdi9gkHMcR/Nh7N4wOB33x5HHg5rPFxEq17aB2I2P94fXtWmiWwCyte4HmxXtmOi8mXe08VVaY1di2SKYcTnMcb0OIBzXAHufdxbl1VWh1bsLLUDAf7DyBOcpOabwrI5jZmn4fNFmMuGilbpyF8XBSs01C2ngfJbN/ooh5Pd/UH1hKL/skaQSIr/mYf9gWPBoZlmmIPT7j5KeHpWD943irh/oocMHxD2Qj/uCHiei2Lk+J/SB/0xCiQgh6QhH7RnzBEwrXDyez5m+aGd6NIw989tnjDwBUR9HVoyiQ/wATY7fGEiAm0lHAc0iRBBEwZ4H8whIbml1ZUIptVjB1GtcOzxXkQ3sZz5w3OJBFHUcwTpI02LMOeKgzBH6xSuTH8zOhhmtiNNGggig3oKDBaahV8GIJ1eNyKskQE809aw2tDSaZfWJlQriNot8Zpu3SARR1LwlkcpUKo9GEueBkMTsCsrcy0te66y1NbOQlDiSkKTHNlWU570zpsaldmGryvHVFxYNBtYCSBfd7REzhgKoh2jBsHBZc2y0txdaB1sf9QoomnIzcYrh1t8wnlBRVI5cpuTtmjjaPAyCGdDlgSFnH6zRfvmnrDfJcu1kidOEfwj6FVcApmkFoeMIjx1OcPqnGkowwjRf6jvNZV+sUTZCPYf7lCdZInQhnqveazcS3Bsf2xaPvonzn6qaFp60XT/FcTvkadoWGOs7/ALtvzHyTw9aiDWHwd+SFMPBsYOljG5SdXsdJxGcxQnYUMy3RXmRY0VlO8agZylQqDU60tiNtTq84w+aTOTheJu7sFYPllRJ5UlI6umTlBWSvN78Q7xiqq2QcT1FWEM91R9eI8ErVD4GfmlJIvKKTKqKzvqlGddhulkCfzUr2c1qhtcHmPliaDrMh5qJ8lXwQ2szc13SDT2ltfBaCxQZMbPYqhtlm5rcmgTPU2XmrVrHGtfyRcjCUTwpjaIiAA6hofHcoBgCu2tnguuc4tNAaWi2aKYkEyIo5uT2jIjNetau622e1NHOEN+bXGQnuJoerFeMSJN4Yy7xQ8VK1gEpEtJFDuzBGcj1qOKZaGRw6Hqeu2lmQWyaQ6IQZNBnKeZlgFi9Uo0haK85wZU5lry4z3eapojpj2p9gFZZyaETq17d3pCXesp41GLLvNKbVm2jMvtbMZA7wdrdiawWuNZ3se0zIMgQPa2tcNp2Iy6aZGQB769yiiR783NlM+1sJB2baLnRnTBOLZsHsg26AebQ0ezNrpYtORFSHLFaH0U+x2yGx3OY5w5NwwLQal2x2AIXdjtz7PF5RlR9oytQca7MwcitlD5O0MEVlWkhxGbXNrMDbtGyoon8Gba/YxatU+poWlO0yPXJcNM6jNdrQ0JQVKwKFqq7dphoJaCZClKTO1ZZs8cUbZtp9PLNKol6+IG+0ZdiDj6xw4T7rmOMs922SqrBp0xIbmxOc5meboZpXePqqrSMYOAGN2cv+nYudm186uDOrg/42G6si+5eekO2vNlLoJkAQHSzY6k+MuK8UtbbrubQ4yXsOgrUIkIwn1kCJH3mGkl5rrroJ1niSqWGrH/Q/EPzTsciyxU13EnjeGbxvt9yohOcRKQluRNnhXdw2qtgvdtUzSTmg0bxZo9X3X4zBgwOBltkcSvbtF3Y0JsSREyZSc4AgOIDhI5gT7V4vqfo18eIIcKYJ9p8v5bM3dezevZLfGbBZDhMADWtAA2NaJAdwWsZqEHJiuePqZFFdQ11m+J4/G7zUTrJ/6kTiD4hVUTSrmgAGZO2vZVWditl8VxRhqoSdGWTSzgt3YiiaPni8nrZDPi1BxtBtOPJHrs8I/RXRCbkzsTHAvRlI+qjSSS2yEHAGxw6UrUGqDiakwz9jYj/8ct/0vW3MDaQEPHtsOHhU7VWTSLxjfRGO/wCzqG7/AMPZJbhFb4OUrPRpYMIkAl3wOitbxL1dM00XOdziMJYVyOI6lWaW02AH85znDAGV0Tl0ZTSr1cVKhnFpJZJbUg2x6FsUIcjBszQMCQJk0zeZuPXNZLXPRvqTjENYRAunMnC7Lb4q80TpJzLjL2V8iWbsN4zS1nii1suT5rOdPJzgDMHct5qM4WNxhLFOl+n85MdY7W2I0PZOW8EEdhRkYSYDu7z/AMqFkMNl4KaK8GQOAqubP2N5ckPIUA3fmuXholUUw69qaNHx3oVzFVRMmg6yubMACczWa0o0K90nNtXJggczkWulStZ1rNZawtkQtXCtbZBN4XCPUWypvofM7ME7SQaLlpXYKcOedvNZik/FTw7SHSbEbeGW7q/I5KKCZi6ezrUV4g7EbAGOhM915lsccOKsNAOHKiRy+oVc2O12IM9sgrDQ8uVbIUJllnuCGTmLIuD0OCTycyAXXve8JbFVlsRrnOEiHfSgojbG5107M+sKCOSDPZ+qrkDSm4oXKh3OaSHg1b5IvQemmwXzbNpJF5nuOA6P3bhw6gqq187nSLXSnzc696HdO9LEHukBitISaIoQycLh/nRnr9gjNcOYZtMy3dIycwjIg5b0XNePQtbXWdrhCYA6LznOvGjhSbQQbvhVT2f0g2lxlIHsEh1yu+KdjJbbKTxSjLa+p63HdJjpGRlIHZPEjs8VjNKwntdzxjg4YFDwNZ33JxLopP2nsn1Az4zSg60w4oLSx5G57HjhOaS1KhnXHVHQ0c8unfS0/wBrI7PHMOI0/hO8FTWgFriJ0xHUVNOA/Fr29bDT5UQ6DBeAGxgCKVp4hIvSTrsdKP8Ayunb5teeP9WBQIpYQ5pk4YeRWjnBtsF0OI0GY5zc2npNPgVVQ9DEmQiQyP8Aq8pq/sWrjGEPfGMxhydOwk1PBa6SGfHKq478oy1uXSZ42pfN2o8+tvo9jsceRLYrMpuDXdTgZCe8HgjND+jW0vcDGLYLMzMPceoDm9pK9KiW1rBzG9pqgY2lXHNdOUsaOXFZGg/RGjoFkh3IQkMziXHpOOZXcS0Q5k3Q4nM1VHEtZOah9YKpLPfYtHDXNmnhaRYcWt4BcxdMAGTQFnmR0/KTM1HmdcFfSVl27TZUMTTh2qhtEZBRYyp60vJpHDHwXVo0045qtjWwnNVzoi5dEVJTb6m0YJdAl1oHvCYz7UHDc98mwxIkicsZDa44JnPRFmc4QpAhoOJGJ50jM5LPZcrHME9ia78VfT+A3R8MhheavMzPGhoO76pRILy0shENumbyROd9pm0f9NPNWNhaAA4ylSngOCDhmJDDg2Dfa55N5hFaCZIJnxM5z3JvJujD5Rbe5Sk1V9rqvv4/OhmdIRHQXhsUNDTKTg7EnY01/WclJEJwArvKvLdo8PiExnNugi6wc7AUcXETFcmyUcWzMngOtUx4rVyLPIuPNc10KNllfi9p7KgdUsO1KS0cIEAgEtmCAZChlQzUcDQ7WwzNge84kUmcpZNy/NCeNJmEpx7sqLOyqsWgoixaPAY3lBJ0q1ln25J3XJ0mRtDmV4rNRtWmgqDbajyfN66BW3129Hz7K0x7OTFs4q4Gr4Q2ul7TfiGGe1YYLpp2chpp0zsFSu53Wh5pw5QBJJF6NdJx6j+uKDvovRp5x3Nnwc1B9CHo2rlsvwqnnEyltLZnwkVLam4qDVux8mIjC4E3mubI1AkZO3Ih9tbdAiya8m6AZ1IdKY2THiuZNK+DVJuNgJblx7NuzrCjdCF4ZGVd9KT29asHwpqAw+dI45bvJVTBF8lKNF8oW84AATPFWsCBDhtBaRIZmpJzut+pQlqfdujEkUHmibOxraux8FWblJcvg7EtidxVyfZEEawuivvEkMyDsUfZrC1goFFF0k1uUzszPUEe+JdEyg5NJLsJZY5W+V9CaxwWuNPJW37LcGzBPGfis27SRbLkmzJMpHbv81YjWSI1t18OuEwSRSVSZUxS04ZLuJdYX+muvZjxZtOXAfRcXtxG9r3juJIVZH0nEcA+7dBlLDnCdaTTRbY9pe4yDW5E1OeH1mt470ueoFpn/wBWqa/P6/YsjbHNwtFqh9RhxBwddKCfrhGYaWp0QfHZWDvD0IHE39jQCRmJk4jsSbo0PgtoQZTqJHE7UzDK1+ormwxxpU7dlpA9IGHKNDtpEK74RVfaF0/DtIdca4XZTnTGdBU7F5bbbOWGS1Xo/iSEWsplu3KexbTcFHcwadTlNRRu+UXPKoMWgEyF49TfMoizQC90pOA6vySvqwbpM6L08krao5jREO4rSwtAQ5Tc55PWAO4It+ioLWAiG2c8TXLemlgYq9TjXCMYSmuE4AnqBK2cOCwYNaOoAKa8osHuD4pdkYoWCKcIb+BHip/2ZFbDJiAXJgynMjaZDJa28o47bzXN2gjiFdYUgx1crXBlNFAzAy5xd1YfrrVtEiEyDaCnaqzR7L0a40m4Ku7MjuWihwwOdKk1XC7iM6t/Mm/F/wDoAbKSZGtc1J6mSJZ5H6I+MBK8SGjOdO1Bv0g1z+Taf1vKtkyKEbFFKUl8qI2QiMancuohLQS7mgYopkPZxQelYl1vtSnlKZI3D9YriZH6sm2mr96v6FMaeTIl5Kx9oeTemObOUqg9Yy7UIIoFLre/OqmhvaHTbebvdI913wVgyCCAQxjgQDMhtaVxO1M4cNqkzsTyRwcbeP4/P5B9F6RGBzpLrWE1/wDRzIOtNhbMVc+AMsSXQt3wcNiSS6Onm2uTi54I8sTpkk0InQCtNXoN6MGnAtcPBOkqy/SyGvjOLIz3Ck2scOwEfRHxYTI7GOdORcCZUIIGRyqO2YSSSEn8sWaY3T4DIrB1jEHOW/eo7tRUTlOW5JJYRVltquysMC9EaZYN+qOdYmHnETMqT8kklXc6Nsj+e17f0ipc+V8zI5rcKdNd3X+yKktBDJ4/EXEyonSV/wA+w7qczxvj3/wEtsZZV7gGXRMihDhsyliuNFtD2xJPJcTLnYADAyG/NJJSKvG2JZM027vwERYAbBY2JzpHIluZO3BPbjDIa+6C41E8pZkYEp0lmm3ydHBp4tRb+vv3IxpIhrXBom4XnSEpmv0Cmj2zngToZEdoB+qSSLXIY6fGtvHVf5X+ynt0MvL/AIQDxLvJX/o+bJr28m1xc+Qc7AXW1nxmkknMCTVPoIahuOaW3g1UDSEYMYZtaHhxwldLQ0kGTcJO66K90PHc9n8Q88GonOU8K9Uj2pJJtpLoLxt8sswVJbD/AA+ojvSSVuzA+pXhy6vJJLM0FeUdpiEMcRjdMuuVEySheC+ZfuV2jG3GOiECZLWSA3ynvxVdbreYknEyaBKWFZmf0SSSGZtKjuaSCnOUmubr6UObcY5uumIYaHOrkGgAcfFPohoL7xmGiZG8y35AJkktmk9tl8kIwxzUeF0+1l5ylwAkGpoAS4z3+Sht4Dod4jKdWzInkAnSSU3tnt965OPB8xl3szsR5b7oGfOqesolumAKBhO+Zrt706SahklHodmUIZYKUl/Z/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8" name="AutoShape 14" descr="data:image/jpeg;base64,/9j/4AAQSkZJRgABAQAAAQABAAD/2wCEAAkGBxQTEhUUEhQWFhUXFxcXGBcYFxgXHRcXFRQXFhoXGBgYHCggGB0lHBcVITEhJSkrLi4uFx8zODMsNygtLisBCgoKDg0OGxAQGywkICQsLywsNCwsLCwsLCwsLCwsLCwsLCwsLCwsLCwsLCwsLCwsLCwsLCwsLCwsLCwsLCwsLP/AABEIAKgBKwMBIgACEQEDEQH/xAAcAAABBQEBAQAAAAAAAAAAAAAEAAEDBQYCBwj/xABLEAABAgMEBQgHBQYFAQkAAAABAAIDESEEEjFBBQZRYZETIlJxgaGx0QcUMkJiksFDU4Lh8BUWIzOT0oOissLxchckRFRjc4Sj4v/EABoBAAIDAQEAAAAAAAAAAAAAAAEEAAIDBQb/xAAuEQACAgEDAwIFBAIDAAAAAAAAAQIRAwQSITFBURNhFCKBofAycZGxwdEFQvH/2gAMAwEAAhEDEQA/ANXD1v0H9+3tEX6tUrdbNEvMoJ5Z0p3WNdMjcHSmvA/XT0IfyBX+qmnbQ2IIcBkFpe4XncmA4NGPO2SrgVVN9+g+p4F3kz1LS2skFkImHZeTe72TEkSB0rtZbprB2u2mI4ueZz7TxR2n7Y0vcXEuca1p1E7Bsz3Kla1zjhjgPPYEjlm5MDq7SC4VvODG0GJvfrgjIcdxqRh8X1lRDwWhsgZTHRFG8aTU/rDG1l2lYNrwSjl5jOPutEsSZyHbXwRNha5omy87MucTLs3fqq6sbeUq4AA4N+rkRa7cGiQkZb5Dr3Df+hFkknSBtRb6B0m5xMN4N0jIyl2FXdmicn/DiFxDp3XEzBG6Q6lgtF2pznj3pnIEN7KzK23rF1oaCwE+7d51BWThQ0yK6OGdqn1F5xM1rho1rYvKBwuxGEgb20n1YKr0Qwcw5mv0+i0WuzibNDcxpdIuqBMyNSNvYsLoXT0NjwYgcQ04NLR4kL0Gl1uOMEpy5OVqNPJt7UelcvKhY6mckxtg6DuCeH6VrAAA+FHaQMCxh8HoiH6UNGEy/iDrheRXMlmuTYzGFRSBTpBmx3ylL9oM+L5SrNnpB0YfeI64TvJSjXnRZ+0b2w3f2qesHaU/r0PfwcnFsh7T/mCu2636LP20Pta4f7V2NZdFn7eB20+io533/P5CkUXrcPp+KXrcPp95Wh/bGjD9tZ/maE4tmjD9tZvnZ5qnHksZ31tn3g4pxaG9McQtGBo4/aWf+ozzXfqlgPvQex7PNCvclma5YdMcQlyw6Y4haYaIsZwMPsc3zS/d2yHJvzBSvcNma5X4x3J73xeC0TtUrKcu8Jv3Os+QPFDa/JLM7M7e5cknaOC0LtS4O1yidqTDyc7iptflBsorx2jguHOO5XMTUluT3IWJqfLB7u/zU9Ob6UDcipiOMxhKakBU8TVB0533cXea4OrL5+0T+IoelPwHdEiJVZBrEi0HtA13NCtTq3FyP+dyjbqtGrXEzPOKnpZPBN0TlrdwT8mDkOAXcPVKMDRxH43fVEN1XtHT7/yU9PJ4JuiCGC3ojgkITeiOCPGq1p6fh5Jxqvaem3h+SOyfgm5GOGqlm+6HF3muv2ZBsjXRIbJPIuipMs6TwyVuIvBZ3XO13WgA+74z8lnlbUS2JXIoi8vcTiTWv+ooqG8AUONCVX2GxEtvRDIGpyJ3bgrRkWEJAc45NBwSEvA6iRjWyAF4DdQnvUgsgPOfzWDb5ZruLbWwhzpAnBox7diCiPdFIJ7BsG1U5LpBFq00GiTGkDIZu3k5BBwnPiET/Idilg6PL3yAmf1UrU6O0UIYE0bUehGhaFsIhtvnGWPYh7bDdyjXtdIzHZLCitLTFk2Qz8AoGCbhx4LbHaLRxpq2WsC7Hhua5tHYjovycO2RBCwenNTIz4hcHQ5zM8RPeBKnUvQtEwJPGU2N4glFaVhc4dQmE5CVo5+VU+DyF+pVp2wz+I+SjdqZa9jPnC9T5PclcWlmXJ5eNVrWPcb2Pb5pv3atYH8r/M3zXqPJp+TCALZ5SdXbX9y7i3zXLtA2r7h/cfqvWLgT3FA2zyUaKtQ+xifKUjYrQMYMT5T5L1vk0rihLZ5E2BE96FF+U+S5jtOFx/a0+S9fub0907VCWzxKOTsPBM2Kcp969uuphD/UlOCWeKRLa4mjyMpBxopm26K0fzX7+e6nevZDZ2nFrflC4iWNjquYwnaWg/RQB4u7S0dppHjf1X/3IuFrBacfWY4/xon9y9WdoiCcYMI/gb5KF2gLOfsIXyBQP0PNxrNa6StUcf4rz9VPE1rtznT9Zigmsg4gbKDJbuJqzZzL+EwdQlPcdyf927NP+SzZn5okMjE1wtzGsb6y/BxJN0zIccyEGNe9If8AmD8rP7VvX6u2YiRgMlljSeytEI7U+y/c/wCd/mom/JOPBkrP6QNITly0/wADPJHs9IOkASDEEv8A227OpX7dU7OBIMcBue7LtXDtUIGx/wA5Ut+SUvBRM9Jtv6cPthhTs9KdvGcE/wCH+aPOo9m2P+f8kx1Fs+2KPxDyUtkpEcL0rW7NsD5CP96nZ6VrcR/KgfK7+9RDUWBk+Lxb5JO1HhE/zIg+XyUIaN1t+AngsXrXEaYrnuaJNumRE8G5DDEqPVbWHSFsP8KwCK2dYjXGEwVrz3zbTcrTXXQbnckTJp9mK1pvgDESdIXuCXzKo8s2wJ7jDRrZEizPstGW5FWO0vDbsNtwnF/vHtOCs32RjWOABvAslhnOdF1BghomR+utKOSroPRjfLIbDol7yXOA3XpGe87VaNEGFR7i49FtTxyQjo73CQoOChEK6bxm7bLxCpzJl9j7Gisek2jmw2Bvj2ol1tDfaMyVnXRg5sobg05yoe2dQgTpG69oE4pBm66Jyb159q1jjK8J8mqNomZn9bkZYnBwJG4cTI901km6Te+IAIZk6VwY3gcMM93XsWpsFncwtfQMlIto0zmNuf0BGa1UGi08sdtI19khyd1NHiU9pDSak8QpmD2p7AFW6RgzcmEqRy5u2S8iw+8e5L1cdLuCrvVj+ilyB38UbZmWXqo6Xcl6p8Q4KvEI7+Ke47a7ipbIH+p/E3vTGxna3vQUnbXJw5/SKlsIWbGfh4qONBLRWVTIVzKHiWgjFyx1t1kc1723phpF3sM/orK2FI27WTlKVcKqT1Z2zvCxGhtNTexoeJSnjvFeqZWyFpftHBSXBGqOzZ3dE9yXIO6JXPrT9yXrb9yruAPyR6LuCRhnYeCf1x2wJeuu2d6lkOLu48Cml18FL68ej3p/Xj0e9TcQgSRHr3wpevfD4KWQGn1J1P68OieC6ZHB93uCNkBk8laQbGXe53IoaG+EcEaZCiSuq4fokj7OfUhLRZ2sPObLsIUCAyTKe9C3cSl/C/RKruRBrTp33W0AoNw3KltkUPBmquBEmaru1R5Bcmc5Sds60YJcIz+kYIvk8FHAE1LaHzKhhOqtK4NUgkQ5KWEBmmYc1XWy2uY8TaCw5jEdYzCtGNl7SDLTEaXBtwGc6uE8NiP0FBa54EmtE5UEs1XF7HSvTBynTgcO9GWdhhgOFZmgxM/JaJAdMu9DxGw7ouze3mgifOlSrRn49yutIWN8ZrYUJrobXEiLEc0CTCCC1oJmScMNqg1X0M6kSLTMA+JWsAA3DxTUIt8s5uonFSqJXw2Q4LRDaJNaA1o3NGZKGi2hpOIqpItoqcOCh5T4WcEWKMflG7Qnm3aOK5vjoN4J5t6De9AB0JJ7oXF1nQHFPybOieKhDu6FT6b0qIbXNhkXwDvu02cEVpOKyHDLhMOwbM5leX6y6TIfIPIFZ4gOlSpxKvFd2FIm01rG4sIERpfXgDuWbs9tvmspiR6/+VXWi13nV5u0gE1OM57VwZXhWRpUZ794Vwmn0XGulwDgBUhrssZ1wIByW60Fpl90B8nUpIgT6p4LzKxxcJy2EtAM+ufvLUaLjNaGiUsZHqxwGParKnwQ9S5IJjBVboe2FzbswCJyvdeCsud0mLGSp0VFyITcinm74OKQv9EH8SBDnkUuQXU39DvXJc/oFQguQTcgn5V3QcrLQ0G+6Zaabc0VyQHg6JLtvUr3R2jBDHOx8JyRTooYKmqqtI6aAFJ7pYlWclHktGDZZ2m2shipQP7bafZ7gT+u0rPi0hxvxAXHIHAdiHt2mp0w6seA81hLOkbrEar9rACV4T3+QkpGxnvBBa17TsmJ9h81hoVuJw8zwVzovTl03cfFCGfc+QSx0EWzRF3nEhgNJOIEicp4FRfsOIcBMbRdP1V5boMO0wzDfgRPqIwXlNssFrhPdDbFaA0yAc8gy7KLWTl1irM4wT6uin0XpQRYTHtzFRsIoRxU8aMSFitSbZznQjnzm9Yo4cJcFsHJHJj2yo6mGe+KZARRRSqig1LkwVEbUNZ35LuPZbwXLbPMgNqckF+8kBrnMc/nNJaea7EEgjCuBV4wfYDlGPV0H2GwunL3BsNOC0mhbDDhyc4snkJinXvWB1k03EjQmRLG9zWQyS8CjyRKT5Ylok6m+Z3bbUrWGHa2MbFLRFdQHAOcBUbjuTE8WSMbSOdn1Vtxj08mkFvE/aafxDzXZt16pc3qvDzRJ0QNgXLtDDYEv8RNdhXgC5WeY4hNy42j5h5o46Db0RwXB1ehn3BwCHxMvBKQLyw2t+Yeab1odJvzDzRR1ch9EcFz+7bNncj8S/BOAf1tvSb8wXTbSNo4hSfu039TTO1aG08T5o/E+xKRQax2i86G0ZBziQcKSFeK890to10Um6c6TWv1xh+rPc3MtbI7jOay1ntVFrLJwmhnFjTRlLTYHtMnCaUGC6cwCJyw3bVrIhDsVwIbdiKzMs9ORaHsE8aAiZGyWaKe3k+a3ATI7cO9H2aFSY2Ia0nnV8dgK2jMpPFRo9TrUS8DEc4z3kGff4LZX1hdTb8SIeTEy1pNRSRMsusrZss0X3odfhP0Kzy5YxdMwa5J76V5DGzRdjh1tB8HBcGBF/THfQlV9aHkFBZIKV5CthvzP/1vXYbtLv6f/wClPUh5AEtOwniVpNDc2HmSdvasncng4drXN8JrQ6ABYwlzhLKU5d4WkJRfQh3bQaklUVp31KM0tpCZphNU0aPVK5siukOY4ugS2Wg1AVO+IdqJtsepqgXyS3U2o7MbfIZ7+1F2O2BpB/5VTGhbPFcw4packUirPRNE6VBxdXCgVw20tdXHqu/VeVQrYQado7/oVetiteA4ukSATXdj24p7Hl4oWlA8FslqMOI2I2ha4HzHaJr1FrrzQ4VBAPYaryhq9K1GtAi2UNNTDJYerFvcZdiOeG5WbaSdNxD7kxRdiynFTRIV0yyR0KylzR1rCMOTot8WCWaBdBcV5ZpYf95jb3OdxM/Ner21paD1LDt1Xi2mJHiQ3MnDBusJ50V12ZawYTkc1vjkoy5EtUm4WUuj7cYQc1xnDcZPA3zF5uxwMiOsp3RXQYbA01a8ODhgSKhw3EXSoNJWeLBc6DGbccJEimEqEEUIO0JrLH5SCYLvaZzoZ2gVLO8kJtSs5rR7hqzrCbRBY5zy1xHOrS8BXq2rQtc/pHuXhmqemCzmHA9xAxW8brvGhBjeThObdbIm/MiUqkOxmCOxWnt27kZpO6N42K/pd35J3WqIMxwWJZ6Q352eGepzx9SpB6Qdtmb2RHf2rK4sttZsP2hE+Hv81I3SUTY3v81j4evrJ1srhvEUfVqLZrzAzgRB+NvkhUCUzVw9Iv6AUrbeegsvD12s33UYdrD9QiGa42U5RR+Fp8HI7cfj7AqRjvSta5x2mRncaJDtM+9YqyxQTKvatL6Qo7bRGMSCXAXGSmJYCRmOtY6E50ud7U8sJdtZzSskm3R0cTcYovGMpMrnlGz9oJpTYCccVW2OPMkOhyIrUY9UlklY3KSjRprE05YKO32Q8V1o2IZeyRP9YK2tMhDM6SzV4ME42F+j3SUGzRCyIHXormsa4SlmTPtkvTxGh9IcV4zqxA5W2wgCLrXB5cSBIMEzInaZDt3L166DgR2OB8CtMUI5VumhDWwWOaUQjlIfSHEJ5s6Q4hDizbp9k0xsp6J4Fa/C4xPcwmTOkOITXW7QgnQT0SFwYA2IfCYyb2WHJN2hDW511hl1IZsEfqSliwbzJDGWCK08YdC8Jc8mWtcUmaGMSbZ/qaltTZuMscwhmTBkcD+prnSjydeuCn0k43hvmO6YQAjmSuLdAoDsMj2HyPcqZ0Mh0t5CoitE8OPMVTW5nNmMj3O/MEKMTbUK1sdpDm3XVY6h3E0B4hGPUjhaKGyxSHSrOvEVV5CiuIBbKRrxx75qliwS1xGbXTHYfAhXDIdObga8arXuYs8bGBC03o80i2HahDeZNjDkzhK/ObDPrm38SzIOG9KE4gzEwWkEHYQaHsMiuhQnGW12j3l9kINUS2QbghNWtMtt1lbFBHKNAbFbm14GMtjsR1qwMGiyao6cZqcbKfSkSbSsxYrS5j47mGRhmDEBGInyjDLfUcFpdJMkFldBxg6LbziAyGJbavBHeUu+W/2JmrYkaK22OBpSCQQWxWCcwBeBOL2AYgn2mdokV5TpjQ8WyxbkQV9pjx7LgPeafpiFuNHxHwHza4h5AcxwMrwke/aOzBbCLo+BpGA4RGSdi9gkHMcR/Nh7N4wOB33x5HHg5rPFxEq17aB2I2P94fXtWmiWwCyte4HmxXtmOi8mXe08VVaY1di2SKYcTnMcb0OIBzXAHufdxbl1VWh1bsLLUDAf7DyBOcpOabwrI5jZmn4fNFmMuGilbpyF8XBSs01C2ngfJbN/ooh5Pd/UH1hKL/skaQSIr/mYf9gWPBoZlmmIPT7j5KeHpWD943irh/oocMHxD2Qj/uCHiei2Lk+J/SB/0xCiQgh6QhH7RnzBEwrXDyez5m+aGd6NIw989tnjDwBUR9HVoyiQ/wATY7fGEiAm0lHAc0iRBBEwZ4H8whIbml1ZUIptVjB1GtcOzxXkQ3sZz5w3OJBFHUcwTpI02LMOeKgzBH6xSuTH8zOhhmtiNNGggig3oKDBaahV8GIJ1eNyKskQE809aw2tDSaZfWJlQriNot8Zpu3SARR1LwlkcpUKo9GEueBkMTsCsrcy0te66y1NbOQlDiSkKTHNlWU570zpsaldmGryvHVFxYNBtYCSBfd7REzhgKoh2jBsHBZc2y0txdaB1sf9QoomnIzcYrh1t8wnlBRVI5cpuTtmjjaPAyCGdDlgSFnH6zRfvmnrDfJcu1kidOEfwj6FVcApmkFoeMIjx1OcPqnGkowwjRf6jvNZV+sUTZCPYf7lCdZInQhnqveazcS3Bsf2xaPvonzn6qaFp60XT/FcTvkadoWGOs7/ALtvzHyTw9aiDWHwd+SFMPBsYOljG5SdXsdJxGcxQnYUMy3RXmRY0VlO8agZylQqDU60tiNtTq84w+aTOTheJu7sFYPllRJ5UlI6umTlBWSvN78Q7xiqq2QcT1FWEM91R9eI8ErVD4GfmlJIvKKTKqKzvqlGddhulkCfzUr2c1qhtcHmPliaDrMh5qJ8lXwQ2szc13SDT2ltfBaCxQZMbPYqhtlm5rcmgTPU2XmrVrHGtfyRcjCUTwpjaIiAA6hofHcoBgCu2tnguuc4tNAaWi2aKYkEyIo5uT2jIjNetau622e1NHOEN+bXGQnuJoerFeMSJN4Yy7xQ8VK1gEpEtJFDuzBGcj1qOKZaGRw6Hqeu2lmQWyaQ6IQZNBnKeZlgFi9Uo0haK85wZU5lry4z3eapojpj2p9gFZZyaETq17d3pCXesp41GLLvNKbVm2jMvtbMZA7wdrdiawWuNZ3se0zIMgQPa2tcNp2Iy6aZGQB769yiiR783NlM+1sJB2baLnRnTBOLZsHsg26AebQ0ezNrpYtORFSHLFaH0U+x2yGx3OY5w5NwwLQal2x2AIXdjtz7PF5RlR9oytQca7MwcitlD5O0MEVlWkhxGbXNrMDbtGyoon8Gba/YxatU+poWlO0yPXJcNM6jNdrQ0JQVKwKFqq7dphoJaCZClKTO1ZZs8cUbZtp9PLNKol6+IG+0ZdiDj6xw4T7rmOMs922SqrBp0xIbmxOc5meboZpXePqqrSMYOAGN2cv+nYudm186uDOrg/42G6si+5eekO2vNlLoJkAQHSzY6k+MuK8UtbbrubQ4yXsOgrUIkIwn1kCJH3mGkl5rrroJ1niSqWGrH/Q/EPzTsciyxU13EnjeGbxvt9yohOcRKQluRNnhXdw2qtgvdtUzSTmg0bxZo9X3X4zBgwOBltkcSvbtF3Y0JsSREyZSc4AgOIDhI5gT7V4vqfo18eIIcKYJ9p8v5bM3dezevZLfGbBZDhMADWtAA2NaJAdwWsZqEHJiuePqZFFdQ11m+J4/G7zUTrJ/6kTiD4hVUTSrmgAGZO2vZVWditl8VxRhqoSdGWTSzgt3YiiaPni8nrZDPi1BxtBtOPJHrs8I/RXRCbkzsTHAvRlI+qjSSS2yEHAGxw6UrUGqDiakwz9jYj/8ct/0vW3MDaQEPHtsOHhU7VWTSLxjfRGO/wCzqG7/AMPZJbhFb4OUrPRpYMIkAl3wOitbxL1dM00XOdziMJYVyOI6lWaW02AH85znDAGV0Tl0ZTSr1cVKhnFpJZJbUg2x6FsUIcjBszQMCQJk0zeZuPXNZLXPRvqTjENYRAunMnC7Lb4q80TpJzLjL2V8iWbsN4zS1nii1suT5rOdPJzgDMHct5qM4WNxhLFOl+n85MdY7W2I0PZOW8EEdhRkYSYDu7z/AMqFkMNl4KaK8GQOAqubP2N5ckPIUA3fmuXholUUw69qaNHx3oVzFVRMmg6yubMACczWa0o0K90nNtXJggczkWulStZ1rNZawtkQtXCtbZBN4XCPUWypvofM7ME7SQaLlpXYKcOedvNZik/FTw7SHSbEbeGW7q/I5KKCZi6ezrUV4g7EbAGOhM915lsccOKsNAOHKiRy+oVc2O12IM9sgrDQ8uVbIUJllnuCGTmLIuD0OCTycyAXXve8JbFVlsRrnOEiHfSgojbG5107M+sKCOSDPZ+qrkDSm4oXKh3OaSHg1b5IvQemmwXzbNpJF5nuOA6P3bhw6gqq187nSLXSnzc696HdO9LEHukBitISaIoQycLh/nRnr9gjNcOYZtMy3dIycwjIg5b0XNePQtbXWdrhCYA6LznOvGjhSbQQbvhVT2f0g2lxlIHsEh1yu+KdjJbbKTxSjLa+p63HdJjpGRlIHZPEjs8VjNKwntdzxjg4YFDwNZ33JxLopP2nsn1Az4zSg60w4oLSx5G57HjhOaS1KhnXHVHQ0c8unfS0/wBrI7PHMOI0/hO8FTWgFriJ0xHUVNOA/Fr29bDT5UQ6DBeAGxgCKVp4hIvSTrsdKP8Ayunb5teeP9WBQIpYQ5pk4YeRWjnBtsF0OI0GY5zc2npNPgVVQ9DEmQiQyP8Aq8pq/sWrjGEPfGMxhydOwk1PBa6SGfHKq478oy1uXSZ42pfN2o8+tvo9jsceRLYrMpuDXdTgZCe8HgjND+jW0vcDGLYLMzMPceoDm9pK9KiW1rBzG9pqgY2lXHNdOUsaOXFZGg/RGjoFkh3IQkMziXHpOOZXcS0Q5k3Q4nM1VHEtZOah9YKpLPfYtHDXNmnhaRYcWt4BcxdMAGTQFnmR0/KTM1HmdcFfSVl27TZUMTTh2qhtEZBRYyp60vJpHDHwXVo0045qtjWwnNVzoi5dEVJTb6m0YJdAl1oHvCYz7UHDc98mwxIkicsZDa44JnPRFmc4QpAhoOJGJ50jM5LPZcrHME9ia78VfT+A3R8MhheavMzPGhoO76pRILy0shENumbyROd9pm0f9NPNWNhaAA4ylSngOCDhmJDDg2Dfa55N5hFaCZIJnxM5z3JvJujD5Rbe5Sk1V9rqvv4/OhmdIRHQXhsUNDTKTg7EnY01/WclJEJwArvKvLdo8PiExnNugi6wc7AUcXETFcmyUcWzMngOtUx4rVyLPIuPNc10KNllfi9p7KgdUsO1KS0cIEAgEtmCAZChlQzUcDQ7WwzNge84kUmcpZNy/NCeNJmEpx7sqLOyqsWgoixaPAY3lBJ0q1ln25J3XJ0mRtDmV4rNRtWmgqDbajyfN66BW3129Hz7K0x7OTFs4q4Gr4Q2ul7TfiGGe1YYLpp2chpp0zsFSu53Wh5pw5QBJJF6NdJx6j+uKDvovRp5x3Nnwc1B9CHo2rlsvwqnnEyltLZnwkVLam4qDVux8mIjC4E3mubI1AkZO3Ih9tbdAiya8m6AZ1IdKY2THiuZNK+DVJuNgJblx7NuzrCjdCF4ZGVd9KT29asHwpqAw+dI45bvJVTBF8lKNF8oW84AATPFWsCBDhtBaRIZmpJzut+pQlqfdujEkUHmibOxraux8FWblJcvg7EtidxVyfZEEawuivvEkMyDsUfZrC1goFFF0k1uUzszPUEe+JdEyg5NJLsJZY5W+V9CaxwWuNPJW37LcGzBPGfis27SRbLkmzJMpHbv81YjWSI1t18OuEwSRSVSZUxS04ZLuJdYX+muvZjxZtOXAfRcXtxG9r3juJIVZH0nEcA+7dBlLDnCdaTTRbY9pe4yDW5E1OeH1mt470ueoFpn/wBWqa/P6/YsjbHNwtFqh9RhxBwddKCfrhGYaWp0QfHZWDvD0IHE39jQCRmJk4jsSbo0PgtoQZTqJHE7UzDK1+ormwxxpU7dlpA9IGHKNDtpEK74RVfaF0/DtIdca4XZTnTGdBU7F5bbbOWGS1Xo/iSEWsplu3KexbTcFHcwadTlNRRu+UXPKoMWgEyF49TfMoizQC90pOA6vySvqwbpM6L08krao5jREO4rSwtAQ5Tc55PWAO4It+ioLWAiG2c8TXLemlgYq9TjXCMYSmuE4AnqBK2cOCwYNaOoAKa8osHuD4pdkYoWCKcIb+BHip/2ZFbDJiAXJgynMjaZDJa28o47bzXN2gjiFdYUgx1crXBlNFAzAy5xd1YfrrVtEiEyDaCnaqzR7L0a40m4Ku7MjuWihwwOdKk1XC7iM6t/Mm/F/wDoAbKSZGtc1J6mSJZ5H6I+MBK8SGjOdO1Bv0g1z+Taf1vKtkyKEbFFKUl8qI2QiMancuohLQS7mgYopkPZxQelYl1vtSnlKZI3D9YriZH6sm2mr96v6FMaeTIl5Kx9oeTemObOUqg9Yy7UIIoFLre/OqmhvaHTbebvdI913wVgyCCAQxjgQDMhtaVxO1M4cNqkzsTyRwcbeP4/P5B9F6RGBzpLrWE1/wDRzIOtNhbMVc+AMsSXQt3wcNiSS6Onm2uTi54I8sTpkk0InQCtNXoN6MGnAtcPBOkqy/SyGvjOLIz3Ck2scOwEfRHxYTI7GOdORcCZUIIGRyqO2YSSSEn8sWaY3T4DIrB1jEHOW/eo7tRUTlOW5JJYRVltquysMC9EaZYN+qOdYmHnETMqT8kklXc6Nsj+e17f0ipc+V8zI5rcKdNd3X+yKktBDJ4/EXEyonSV/wA+w7qczxvj3/wEtsZZV7gGXRMihDhsyliuNFtD2xJPJcTLnYADAyG/NJJSKvG2JZM027vwERYAbBY2JzpHIluZO3BPbjDIa+6C41E8pZkYEp0lmm3ydHBp4tRb+vv3IxpIhrXBom4XnSEpmv0Cmj2zngToZEdoB+qSSLXIY6fGtvHVf5X+ynt0MvL/AIQDxLvJX/o+bJr28m1xc+Qc7AXW1nxmkknMCTVPoIahuOaW3g1UDSEYMYZtaHhxwldLQ0kGTcJO66K90PHc9n8Q88GonOU8K9Uj2pJJtpLoLxt8sswVJbD/AA+ojvSSVuzA+pXhy6vJJLM0FeUdpiEMcRjdMuuVEySheC+ZfuV2jG3GOiECZLWSA3ynvxVdbreYknEyaBKWFZmf0SSSGZtKjuaSCnOUmubr6UObcY5uumIYaHOrkGgAcfFPohoL7xmGiZG8y35AJkktmk9tl8kIwxzUeF0+1l5ylwAkGpoAS4z3+Sht4Dod4jKdWzInkAnSSU3tnt965OPB8xl3szsR5b7oGfOqesolumAKBhO+Zrt706SahklHodmUIZYKUl/Z/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 name="Right Arrow 17"/>
          <p:cNvSpPr/>
          <p:nvPr/>
        </p:nvSpPr>
        <p:spPr>
          <a:xfrm>
            <a:off x="152400" y="3124200"/>
            <a:ext cx="762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52400" y="3200400"/>
            <a:ext cx="762000" cy="369332"/>
          </a:xfrm>
          <a:prstGeom prst="rect">
            <a:avLst/>
          </a:prstGeom>
          <a:noFill/>
        </p:spPr>
        <p:txBody>
          <a:bodyPr wrap="square" rtlCol="0">
            <a:spAutoFit/>
          </a:bodyPr>
          <a:lstStyle/>
          <a:p>
            <a:r>
              <a:rPr lang="en-US" dirty="0" smtClean="0"/>
              <a:t>Next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6"/>
          <p:cNvSpPr txBox="1">
            <a:spLocks noChangeArrowheads="1"/>
          </p:cNvSpPr>
          <p:nvPr/>
        </p:nvSpPr>
        <p:spPr bwMode="auto">
          <a:xfrm>
            <a:off x="230188" y="914400"/>
            <a:ext cx="1593850" cy="5715000"/>
          </a:xfrm>
          <a:prstGeom prst="rect">
            <a:avLst/>
          </a:prstGeom>
          <a:noFill/>
          <a:ln w="9525">
            <a:solidFill>
              <a:srgbClr val="000000"/>
            </a:solidFill>
            <a:miter lim="800000"/>
            <a:headEnd/>
            <a:tailEnd/>
          </a:ln>
        </p:spPr>
        <p:txBody>
          <a:bodyPr/>
          <a:lstStyle/>
          <a:p>
            <a:r>
              <a:rPr lang="en-US" sz="1200" b="1" u="sng" dirty="0"/>
              <a:t>Designer Notes</a:t>
            </a:r>
            <a:r>
              <a:rPr lang="en-US" sz="1200" b="1" dirty="0"/>
              <a:t>:  </a:t>
            </a:r>
            <a:r>
              <a:rPr lang="en-US" sz="1200" dirty="0"/>
              <a:t>Maintain theme. Black, Candara Font Align Test box to left margin</a:t>
            </a:r>
          </a:p>
          <a:p>
            <a:endParaRPr lang="en-US" sz="1200" b="1" dirty="0"/>
          </a:p>
          <a:p>
            <a:r>
              <a:rPr lang="en-US" sz="1200" b="1" dirty="0"/>
              <a:t>Programmer Notes: </a:t>
            </a:r>
            <a:r>
              <a:rPr lang="en-US" sz="1200" dirty="0"/>
              <a:t>Link this page to</a:t>
            </a:r>
            <a:r>
              <a:rPr lang="en-US" sz="1200" b="1" dirty="0">
                <a:solidFill>
                  <a:schemeClr val="bg1"/>
                </a:solidFill>
              </a:rPr>
              <a:t> </a:t>
            </a:r>
            <a:r>
              <a:rPr lang="en-US" sz="1200" b="1" dirty="0" smtClean="0">
                <a:solidFill>
                  <a:schemeClr val="bg1"/>
                </a:solidFill>
              </a:rPr>
              <a:t>“Test”  </a:t>
            </a:r>
            <a:r>
              <a:rPr lang="en-US" sz="1200" dirty="0" smtClean="0">
                <a:solidFill>
                  <a:schemeClr val="bg1"/>
                </a:solidFill>
              </a:rPr>
              <a:t>in the menu on the home. </a:t>
            </a:r>
            <a:r>
              <a:rPr lang="en-US" sz="1200" dirty="0" smtClean="0">
                <a:solidFill>
                  <a:schemeClr val="bg1"/>
                </a:solidFill>
              </a:rPr>
              <a:t>Embed the 10 sample observations assessment  in the tutorial.</a:t>
            </a:r>
            <a:endParaRPr lang="en-US" sz="1200" b="1" dirty="0">
              <a:solidFill>
                <a:srgbClr val="FF0000"/>
              </a:solidFill>
            </a:endParaRPr>
          </a:p>
        </p:txBody>
      </p:sp>
      <p:sp>
        <p:nvSpPr>
          <p:cNvPr id="5123" name="Text Box 17"/>
          <p:cNvSpPr txBox="1">
            <a:spLocks noChangeArrowheads="1"/>
          </p:cNvSpPr>
          <p:nvPr/>
        </p:nvSpPr>
        <p:spPr bwMode="auto">
          <a:xfrm>
            <a:off x="1804988" y="976313"/>
            <a:ext cx="7162800" cy="565308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300" b="1" dirty="0" smtClean="0"/>
              <a:t>Instructional Text: </a:t>
            </a:r>
            <a:r>
              <a:rPr lang="en-US" sz="1300" dirty="0" smtClean="0"/>
              <a:t>We want to see how much you already know. Please complete this non graded 10 question pre-test prior to completing any lesson. You will write correct if the observation is clear, you will write No is the observation is not clear.</a:t>
            </a:r>
          </a:p>
          <a:p>
            <a:pPr eaLnBrk="1" hangingPunct="1">
              <a:defRPr/>
            </a:pPr>
            <a:endParaRPr lang="en-US" sz="1300" b="1" dirty="0" smtClean="0"/>
          </a:p>
          <a:p>
            <a:pPr marL="228600" indent="-228600" eaLnBrk="1" hangingPunct="1">
              <a:buFontTx/>
              <a:buAutoNum type="arabicPeriod"/>
              <a:defRPr/>
            </a:pPr>
            <a:r>
              <a:rPr lang="en-US" sz="1300" dirty="0" smtClean="0"/>
              <a:t>Timmy goes down the slide by himself then hops up and uses stairs alternating his feet to do it again.</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Shawn play with </a:t>
            </a:r>
            <a:r>
              <a:rPr lang="en-US" sz="1300" dirty="0" err="1" smtClean="0"/>
              <a:t>playdough</a:t>
            </a:r>
            <a:r>
              <a:rPr lang="en-US" sz="1300" dirty="0" smtClean="0"/>
              <a:t>.</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child flapped his arms when the car reached the bottom of the tower.</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child is crying.</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John ate corn and macaroni using his fork and spoon while sitting at the table.</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Two children were rolling their cylinders across the table repeatedly to see whose would go the furthest.</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child was cheering on his friend while they were rolling cylinders across the table during small group time.</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child was using rolling pin with </a:t>
            </a:r>
            <a:r>
              <a:rPr lang="en-US" sz="1300" dirty="0" err="1" smtClean="0"/>
              <a:t>playdough</a:t>
            </a:r>
            <a:r>
              <a:rPr lang="en-US" sz="1300" dirty="0" smtClean="0"/>
              <a:t>.</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The little girl washed her hand in the sink.</a:t>
            </a:r>
          </a:p>
          <a:p>
            <a:pPr marL="228600" indent="-228600" eaLnBrk="1" hangingPunct="1">
              <a:buFontTx/>
              <a:buAutoNum type="arabicPeriod"/>
              <a:defRPr/>
            </a:pPr>
            <a:endParaRPr lang="en-US" sz="1300" dirty="0" smtClean="0"/>
          </a:p>
          <a:p>
            <a:pPr marL="228600" indent="-228600" eaLnBrk="1" hangingPunct="1">
              <a:buFontTx/>
              <a:buAutoNum type="arabicPeriod"/>
              <a:defRPr/>
            </a:pPr>
            <a:r>
              <a:rPr lang="en-US" sz="1300" dirty="0" smtClean="0"/>
              <a:t>Sally went to the bathroom, when she finished she pulled up her pants by herself and then went to the sink to wash her hands and then dried them with a paper towel.</a:t>
            </a:r>
          </a:p>
          <a:p>
            <a:pPr marL="228600" indent="-228600" eaLnBrk="1" hangingPunct="1">
              <a:buFontTx/>
              <a:buAutoNum type="arabicPeriod"/>
              <a:defRPr/>
            </a:pPr>
            <a:endParaRPr lang="en-US" sz="1300" dirty="0" smtClean="0"/>
          </a:p>
          <a:p>
            <a:pPr marL="228600" indent="-228600" eaLnBrk="1" hangingPunct="1">
              <a:buFontTx/>
              <a:buAutoNum type="arabicPeriod"/>
              <a:defRPr/>
            </a:pPr>
            <a:endParaRPr lang="en-US" sz="1200" b="1" dirty="0" smtClean="0"/>
          </a:p>
        </p:txBody>
      </p:sp>
      <p:sp>
        <p:nvSpPr>
          <p:cNvPr id="5124" name="Text Box 18"/>
          <p:cNvSpPr txBox="1">
            <a:spLocks noChangeArrowheads="1"/>
          </p:cNvSpPr>
          <p:nvPr/>
        </p:nvSpPr>
        <p:spPr bwMode="auto">
          <a:xfrm>
            <a:off x="2895600" y="533400"/>
            <a:ext cx="2133600" cy="304800"/>
          </a:xfrm>
          <a:prstGeom prst="rect">
            <a:avLst/>
          </a:prstGeom>
          <a:solidFill>
            <a:srgbClr val="FFFFFF"/>
          </a:solidFill>
          <a:ln w="9525">
            <a:solidFill>
              <a:srgbClr val="000000"/>
            </a:solidFill>
            <a:miter lim="800000"/>
            <a:headEnd/>
            <a:tailEnd/>
          </a:ln>
        </p:spPr>
        <p:txBody>
          <a:bodyPr/>
          <a:lstStyle/>
          <a:p>
            <a:r>
              <a:rPr lang="en-US" sz="1200" b="1"/>
              <a:t>Animation (yes or no): N   </a:t>
            </a:r>
          </a:p>
          <a:p>
            <a:endParaRPr lang="en-US"/>
          </a:p>
        </p:txBody>
      </p:sp>
      <p:sp>
        <p:nvSpPr>
          <p:cNvPr id="2068" name="Text Box 20"/>
          <p:cNvSpPr txBox="1">
            <a:spLocks noChangeArrowheads="1"/>
          </p:cNvSpPr>
          <p:nvPr/>
        </p:nvSpPr>
        <p:spPr bwMode="auto">
          <a:xfrm>
            <a:off x="230188" y="152400"/>
            <a:ext cx="2589212" cy="304800"/>
          </a:xfrm>
          <a:prstGeom prst="rect">
            <a:avLst/>
          </a:prstGeom>
          <a:solidFill>
            <a:srgbClr val="FFFFFF"/>
          </a:solidFill>
          <a:ln w="9525">
            <a:solidFill>
              <a:srgbClr val="000000"/>
            </a:solidFill>
            <a:miter lim="800000"/>
            <a:headEnd/>
            <a:tailEnd/>
          </a:ln>
        </p:spPr>
        <p:txBody>
          <a:bodyPr/>
          <a:lstStyle/>
          <a:p>
            <a:pPr>
              <a:defRPr/>
            </a:pPr>
            <a:r>
              <a:rPr lang="en-US" sz="1050" b="1" dirty="0"/>
              <a:t>Title: </a:t>
            </a:r>
            <a:r>
              <a:rPr lang="en-US" sz="1050" dirty="0" smtClean="0"/>
              <a:t>Post-test</a:t>
            </a:r>
            <a:r>
              <a:rPr lang="en-US" sz="1050" dirty="0"/>
              <a:t>	</a:t>
            </a:r>
          </a:p>
        </p:txBody>
      </p:sp>
      <p:sp>
        <p:nvSpPr>
          <p:cNvPr id="5126" name="Text Box 21"/>
          <p:cNvSpPr txBox="1">
            <a:spLocks noChangeArrowheads="1"/>
          </p:cNvSpPr>
          <p:nvPr/>
        </p:nvSpPr>
        <p:spPr bwMode="auto">
          <a:xfrm>
            <a:off x="2895600" y="152400"/>
            <a:ext cx="4191000" cy="304800"/>
          </a:xfrm>
          <a:prstGeom prst="rect">
            <a:avLst/>
          </a:prstGeom>
          <a:solidFill>
            <a:srgbClr val="FFFFFF"/>
          </a:solidFill>
          <a:ln w="9525">
            <a:solidFill>
              <a:srgbClr val="000000"/>
            </a:solidFill>
            <a:miter lim="800000"/>
            <a:headEnd/>
            <a:tailEnd/>
          </a:ln>
        </p:spPr>
        <p:txBody>
          <a:bodyPr/>
          <a:lstStyle/>
          <a:p>
            <a:r>
              <a:rPr lang="en-US" sz="1200" b="1" dirty="0"/>
              <a:t>Scene: </a:t>
            </a:r>
            <a:r>
              <a:rPr lang="en-US" sz="1200" dirty="0" smtClean="0"/>
              <a:t>Final Assessment</a:t>
            </a:r>
            <a:r>
              <a:rPr lang="en-US" sz="1200" b="1" dirty="0"/>
              <a:t>			</a:t>
            </a:r>
          </a:p>
        </p:txBody>
      </p:sp>
      <p:sp>
        <p:nvSpPr>
          <p:cNvPr id="5127" name="Text Box 22"/>
          <p:cNvSpPr txBox="1">
            <a:spLocks noChangeArrowheads="1"/>
          </p:cNvSpPr>
          <p:nvPr/>
        </p:nvSpPr>
        <p:spPr bwMode="auto">
          <a:xfrm>
            <a:off x="5105400" y="533400"/>
            <a:ext cx="1981200" cy="304800"/>
          </a:xfrm>
          <a:prstGeom prst="rect">
            <a:avLst/>
          </a:prstGeom>
          <a:solidFill>
            <a:srgbClr val="FFFFFF"/>
          </a:solidFill>
          <a:ln w="9525">
            <a:solidFill>
              <a:srgbClr val="000000"/>
            </a:solidFill>
            <a:miter lim="800000"/>
            <a:headEnd/>
            <a:tailEnd/>
          </a:ln>
        </p:spPr>
        <p:txBody>
          <a:bodyPr/>
          <a:lstStyle/>
          <a:p>
            <a:r>
              <a:rPr lang="en-US" sz="1200" b="1"/>
              <a:t>Graphics (yes or no)</a:t>
            </a:r>
            <a:r>
              <a:rPr lang="en-US" sz="1000" b="1"/>
              <a:t>: </a:t>
            </a:r>
            <a:r>
              <a:rPr lang="en-US" sz="1200" b="1"/>
              <a:t>N</a:t>
            </a:r>
            <a:r>
              <a:rPr lang="en-US" sz="1000" b="1"/>
              <a:t> </a:t>
            </a:r>
            <a:r>
              <a:rPr lang="en-US" sz="1000"/>
              <a:t> </a:t>
            </a:r>
            <a:endParaRPr lang="en-US" sz="1200"/>
          </a:p>
        </p:txBody>
      </p:sp>
      <p:sp>
        <p:nvSpPr>
          <p:cNvPr id="5128" name="Text Box 23"/>
          <p:cNvSpPr txBox="1">
            <a:spLocks noChangeArrowheads="1"/>
          </p:cNvSpPr>
          <p:nvPr/>
        </p:nvSpPr>
        <p:spPr bwMode="auto">
          <a:xfrm rot="10800000" flipV="1">
            <a:off x="7162800" y="533400"/>
            <a:ext cx="1752600" cy="304800"/>
          </a:xfrm>
          <a:prstGeom prst="rect">
            <a:avLst/>
          </a:prstGeom>
          <a:solidFill>
            <a:srgbClr val="FFFFFF"/>
          </a:solidFill>
          <a:ln w="9525">
            <a:solidFill>
              <a:srgbClr val="000000"/>
            </a:solidFill>
            <a:miter lim="800000"/>
            <a:headEnd/>
            <a:tailEnd/>
          </a:ln>
        </p:spPr>
        <p:txBody>
          <a:bodyPr/>
          <a:lstStyle/>
          <a:p>
            <a:r>
              <a:rPr lang="en-US" sz="1200" b="1"/>
              <a:t>Audio (yes or no): N</a:t>
            </a:r>
          </a:p>
          <a:p>
            <a:endParaRPr lang="en-US"/>
          </a:p>
        </p:txBody>
      </p:sp>
      <p:sp>
        <p:nvSpPr>
          <p:cNvPr id="5129" name="Text Box 24"/>
          <p:cNvSpPr txBox="1">
            <a:spLocks noChangeArrowheads="1"/>
          </p:cNvSpPr>
          <p:nvPr/>
        </p:nvSpPr>
        <p:spPr bwMode="auto">
          <a:xfrm>
            <a:off x="7162800" y="152400"/>
            <a:ext cx="1752600" cy="304800"/>
          </a:xfrm>
          <a:prstGeom prst="rect">
            <a:avLst/>
          </a:prstGeom>
          <a:solidFill>
            <a:srgbClr val="FFFFFF"/>
          </a:solidFill>
          <a:ln w="9525">
            <a:solidFill>
              <a:srgbClr val="000000"/>
            </a:solidFill>
            <a:miter lim="800000"/>
            <a:headEnd/>
            <a:tailEnd/>
          </a:ln>
        </p:spPr>
        <p:txBody>
          <a:bodyPr/>
          <a:lstStyle/>
          <a:p>
            <a:r>
              <a:rPr lang="en-US" sz="1200" b="1" dirty="0"/>
              <a:t>Slide number:  5</a:t>
            </a:r>
            <a:r>
              <a:rPr lang="en-US" sz="1200" b="1" dirty="0" smtClean="0"/>
              <a:t>  </a:t>
            </a:r>
            <a:endParaRPr lang="en-US" sz="1200" b="1" dirty="0"/>
          </a:p>
        </p:txBody>
      </p:sp>
      <p:sp>
        <p:nvSpPr>
          <p:cNvPr id="5130" name="Text Box 24"/>
          <p:cNvSpPr txBox="1">
            <a:spLocks noChangeArrowheads="1"/>
          </p:cNvSpPr>
          <p:nvPr/>
        </p:nvSpPr>
        <p:spPr bwMode="auto">
          <a:xfrm>
            <a:off x="228600" y="533400"/>
            <a:ext cx="2590800" cy="381000"/>
          </a:xfrm>
          <a:prstGeom prst="rect">
            <a:avLst/>
          </a:prstGeom>
          <a:solidFill>
            <a:srgbClr val="FFFFFF"/>
          </a:solidFill>
          <a:ln w="9525">
            <a:solidFill>
              <a:srgbClr val="000000"/>
            </a:solidFill>
            <a:miter lim="800000"/>
            <a:headEnd/>
            <a:tailEnd/>
          </a:ln>
        </p:spPr>
        <p:txBody>
          <a:bodyPr/>
          <a:lstStyle/>
          <a:p>
            <a:r>
              <a:rPr lang="en-US" sz="1200" b="1" dirty="0"/>
              <a:t>Skill or Concept: </a:t>
            </a:r>
            <a:r>
              <a:rPr lang="en-US" sz="1200" dirty="0" smtClean="0"/>
              <a:t>Assessment</a:t>
            </a:r>
            <a:endParaRPr lang="en-US"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Custom 7">
      <a:dk1>
        <a:sysClr val="windowText" lastClr="000000"/>
      </a:dk1>
      <a:lt1>
        <a:srgbClr val="000000"/>
      </a:lt1>
      <a:dk2>
        <a:srgbClr val="F8B8E2"/>
      </a:dk2>
      <a:lt2>
        <a:srgbClr val="BEEA73"/>
      </a:lt2>
      <a:accent1>
        <a:srgbClr val="005878"/>
      </a:accent1>
      <a:accent2>
        <a:srgbClr val="8FE28A"/>
      </a:accent2>
      <a:accent3>
        <a:srgbClr val="B56FF4"/>
      </a:accent3>
      <a:accent4>
        <a:srgbClr val="000000"/>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1998</TotalTime>
  <Words>1250</Words>
  <Application>Microsoft Office PowerPoint</Application>
  <PresentationFormat>On-screen Show (4:3)</PresentationFormat>
  <Paragraphs>179</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Verdana</vt:lpstr>
      <vt:lpstr>Trebuchet MS</vt:lpstr>
      <vt:lpstr>Wingdings 2</vt:lpstr>
      <vt:lpstr>Calibri</vt:lpstr>
      <vt:lpstr>Spring</vt:lpstr>
      <vt:lpstr>Observations in the Early Childhood Classroom Storyboard</vt:lpstr>
      <vt:lpstr>Slide 2</vt:lpstr>
      <vt:lpstr>Slide 3</vt:lpstr>
      <vt:lpstr>Slide 4</vt:lpstr>
      <vt:lpstr>Slide 5</vt:lpstr>
      <vt:lpstr>Slide 6</vt:lpstr>
    </vt:vector>
  </TitlesOfParts>
  <Company>Apollo Group,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kcotton</cp:lastModifiedBy>
  <cp:revision>72</cp:revision>
  <dcterms:created xsi:type="dcterms:W3CDTF">2007-11-30T20:50:01Z</dcterms:created>
  <dcterms:modified xsi:type="dcterms:W3CDTF">2013-07-08T20:17:49Z</dcterms:modified>
</cp:coreProperties>
</file>